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7" r:id="rId1"/>
  </p:sldMasterIdLst>
  <p:notesMasterIdLst>
    <p:notesMasterId r:id="rId96"/>
  </p:notesMasterIdLst>
  <p:handoutMasterIdLst>
    <p:handoutMasterId r:id="rId97"/>
  </p:handoutMasterIdLst>
  <p:sldIdLst>
    <p:sldId id="256" r:id="rId2"/>
    <p:sldId id="320" r:id="rId3"/>
    <p:sldId id="273" r:id="rId4"/>
    <p:sldId id="410" r:id="rId5"/>
    <p:sldId id="352" r:id="rId6"/>
    <p:sldId id="274" r:id="rId7"/>
    <p:sldId id="353" r:id="rId8"/>
    <p:sldId id="275" r:id="rId9"/>
    <p:sldId id="354" r:id="rId10"/>
    <p:sldId id="355" r:id="rId11"/>
    <p:sldId id="282" r:id="rId12"/>
    <p:sldId id="285" r:id="rId13"/>
    <p:sldId id="286" r:id="rId14"/>
    <p:sldId id="356" r:id="rId15"/>
    <p:sldId id="357" r:id="rId16"/>
    <p:sldId id="288" r:id="rId17"/>
    <p:sldId id="321" r:id="rId18"/>
    <p:sldId id="289" r:id="rId19"/>
    <p:sldId id="290" r:id="rId20"/>
    <p:sldId id="359" r:id="rId21"/>
    <p:sldId id="358" r:id="rId22"/>
    <p:sldId id="291" r:id="rId23"/>
    <p:sldId id="360" r:id="rId24"/>
    <p:sldId id="361" r:id="rId25"/>
    <p:sldId id="323" r:id="rId26"/>
    <p:sldId id="362" r:id="rId27"/>
    <p:sldId id="324" r:id="rId28"/>
    <p:sldId id="325" r:id="rId29"/>
    <p:sldId id="283" r:id="rId30"/>
    <p:sldId id="326" r:id="rId31"/>
    <p:sldId id="327" r:id="rId32"/>
    <p:sldId id="284" r:id="rId33"/>
    <p:sldId id="328" r:id="rId34"/>
    <p:sldId id="348" r:id="rId35"/>
    <p:sldId id="409" r:id="rId36"/>
    <p:sldId id="294" r:id="rId37"/>
    <p:sldId id="350" r:id="rId38"/>
    <p:sldId id="363" r:id="rId39"/>
    <p:sldId id="364" r:id="rId40"/>
    <p:sldId id="366" r:id="rId41"/>
    <p:sldId id="367" r:id="rId42"/>
    <p:sldId id="368" r:id="rId43"/>
    <p:sldId id="411" r:id="rId44"/>
    <p:sldId id="369" r:id="rId45"/>
    <p:sldId id="370" r:id="rId46"/>
    <p:sldId id="371" r:id="rId47"/>
    <p:sldId id="372" r:id="rId48"/>
    <p:sldId id="408" r:id="rId49"/>
    <p:sldId id="374" r:id="rId50"/>
    <p:sldId id="375" r:id="rId51"/>
    <p:sldId id="376" r:id="rId52"/>
    <p:sldId id="377" r:id="rId53"/>
    <p:sldId id="378" r:id="rId54"/>
    <p:sldId id="379" r:id="rId55"/>
    <p:sldId id="412" r:id="rId56"/>
    <p:sldId id="380" r:id="rId57"/>
    <p:sldId id="381" r:id="rId58"/>
    <p:sldId id="382" r:id="rId59"/>
    <p:sldId id="302" r:id="rId60"/>
    <p:sldId id="384" r:id="rId61"/>
    <p:sldId id="383" r:id="rId62"/>
    <p:sldId id="386" r:id="rId63"/>
    <p:sldId id="385" r:id="rId64"/>
    <p:sldId id="299" r:id="rId65"/>
    <p:sldId id="387" r:id="rId66"/>
    <p:sldId id="388" r:id="rId67"/>
    <p:sldId id="389" r:id="rId68"/>
    <p:sldId id="390" r:id="rId69"/>
    <p:sldId id="392" r:id="rId70"/>
    <p:sldId id="391" r:id="rId71"/>
    <p:sldId id="304" r:id="rId72"/>
    <p:sldId id="307" r:id="rId73"/>
    <p:sldId id="393" r:id="rId74"/>
    <p:sldId id="394" r:id="rId75"/>
    <p:sldId id="308" r:id="rId76"/>
    <p:sldId id="395" r:id="rId77"/>
    <p:sldId id="396" r:id="rId78"/>
    <p:sldId id="397" r:id="rId79"/>
    <p:sldId id="398" r:id="rId80"/>
    <p:sldId id="313" r:id="rId81"/>
    <p:sldId id="315" r:id="rId82"/>
    <p:sldId id="316" r:id="rId83"/>
    <p:sldId id="318" r:id="rId84"/>
    <p:sldId id="399" r:id="rId85"/>
    <p:sldId id="400" r:id="rId86"/>
    <p:sldId id="401" r:id="rId87"/>
    <p:sldId id="402" r:id="rId88"/>
    <p:sldId id="404" r:id="rId89"/>
    <p:sldId id="406" r:id="rId90"/>
    <p:sldId id="413" r:id="rId91"/>
    <p:sldId id="407" r:id="rId92"/>
    <p:sldId id="345" r:id="rId93"/>
    <p:sldId id="346" r:id="rId94"/>
    <p:sldId id="347" r:id="rId95"/>
  </p:sldIdLst>
  <p:sldSz cx="12188825" cy="6858000"/>
  <p:notesSz cx="6858000" cy="9144000"/>
  <p:defaultTextStyle>
    <a:defPPr>
      <a:defRPr lang="en-US"/>
    </a:defPPr>
    <a:lvl1pPr algn="l" defTabSz="1217613" rtl="0" eaLnBrk="0" fontAlgn="base" hangingPunct="0">
      <a:spcBef>
        <a:spcPct val="0"/>
      </a:spcBef>
      <a:spcAft>
        <a:spcPct val="0"/>
      </a:spcAft>
      <a:defRPr sz="2400" kern="1200">
        <a:solidFill>
          <a:schemeClr val="tx1"/>
        </a:solidFill>
        <a:latin typeface="Arial" charset="0"/>
        <a:ea typeface="+mn-ea"/>
        <a:cs typeface="Arial" charset="0"/>
      </a:defRPr>
    </a:lvl1pPr>
    <a:lvl2pPr marL="608013" indent="-150813" algn="l" defTabSz="1217613" rtl="0" eaLnBrk="0" fontAlgn="base" hangingPunct="0">
      <a:spcBef>
        <a:spcPct val="0"/>
      </a:spcBef>
      <a:spcAft>
        <a:spcPct val="0"/>
      </a:spcAft>
      <a:defRPr sz="2400" kern="1200">
        <a:solidFill>
          <a:schemeClr val="tx1"/>
        </a:solidFill>
        <a:latin typeface="Arial" charset="0"/>
        <a:ea typeface="+mn-ea"/>
        <a:cs typeface="Arial" charset="0"/>
      </a:defRPr>
    </a:lvl2pPr>
    <a:lvl3pPr marL="1217613" indent="-303213" algn="l" defTabSz="1217613" rtl="0" eaLnBrk="0" fontAlgn="base" hangingPunct="0">
      <a:spcBef>
        <a:spcPct val="0"/>
      </a:spcBef>
      <a:spcAft>
        <a:spcPct val="0"/>
      </a:spcAft>
      <a:defRPr sz="2400" kern="1200">
        <a:solidFill>
          <a:schemeClr val="tx1"/>
        </a:solidFill>
        <a:latin typeface="Arial" charset="0"/>
        <a:ea typeface="+mn-ea"/>
        <a:cs typeface="Arial" charset="0"/>
      </a:defRPr>
    </a:lvl3pPr>
    <a:lvl4pPr marL="1827213" indent="-455613" algn="l" defTabSz="1217613" rtl="0" eaLnBrk="0" fontAlgn="base" hangingPunct="0">
      <a:spcBef>
        <a:spcPct val="0"/>
      </a:spcBef>
      <a:spcAft>
        <a:spcPct val="0"/>
      </a:spcAft>
      <a:defRPr sz="2400" kern="1200">
        <a:solidFill>
          <a:schemeClr val="tx1"/>
        </a:solidFill>
        <a:latin typeface="Arial" charset="0"/>
        <a:ea typeface="+mn-ea"/>
        <a:cs typeface="Arial" charset="0"/>
      </a:defRPr>
    </a:lvl4pPr>
    <a:lvl5pPr marL="2436813" indent="-608013" algn="l" defTabSz="1217613" rtl="0" eaLnBrk="0" fontAlgn="base" hangingPunct="0">
      <a:spcBef>
        <a:spcPct val="0"/>
      </a:spcBef>
      <a:spcAft>
        <a:spcPct val="0"/>
      </a:spcAft>
      <a:defRPr sz="2400" kern="1200">
        <a:solidFill>
          <a:schemeClr val="tx1"/>
        </a:solidFill>
        <a:latin typeface="Arial" charset="0"/>
        <a:ea typeface="+mn-ea"/>
        <a:cs typeface="Arial" charset="0"/>
      </a:defRPr>
    </a:lvl5pPr>
    <a:lvl6pPr marL="2286000" algn="l" defTabSz="914400" rtl="0" eaLnBrk="1" latinLnBrk="0" hangingPunct="1">
      <a:defRPr sz="2400" kern="1200">
        <a:solidFill>
          <a:schemeClr val="tx1"/>
        </a:solidFill>
        <a:latin typeface="Arial" charset="0"/>
        <a:ea typeface="+mn-ea"/>
        <a:cs typeface="Arial" charset="0"/>
      </a:defRPr>
    </a:lvl6pPr>
    <a:lvl7pPr marL="2743200" algn="l" defTabSz="914400" rtl="0" eaLnBrk="1" latinLnBrk="0" hangingPunct="1">
      <a:defRPr sz="2400" kern="1200">
        <a:solidFill>
          <a:schemeClr val="tx1"/>
        </a:solidFill>
        <a:latin typeface="Arial" charset="0"/>
        <a:ea typeface="+mn-ea"/>
        <a:cs typeface="Arial" charset="0"/>
      </a:defRPr>
    </a:lvl7pPr>
    <a:lvl8pPr marL="3200400" algn="l" defTabSz="914400" rtl="0" eaLnBrk="1" latinLnBrk="0" hangingPunct="1">
      <a:defRPr sz="2400" kern="1200">
        <a:solidFill>
          <a:schemeClr val="tx1"/>
        </a:solidFill>
        <a:latin typeface="Arial" charset="0"/>
        <a:ea typeface="+mn-ea"/>
        <a:cs typeface="Arial" charset="0"/>
      </a:defRPr>
    </a:lvl8pPr>
    <a:lvl9pPr marL="3657600" algn="l" defTabSz="914400" rtl="0" eaLnBrk="1" latinLnBrk="0" hangingPunct="1">
      <a:defRPr sz="24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383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492" autoAdjust="0"/>
  </p:normalViewPr>
  <p:slideViewPr>
    <p:cSldViewPr>
      <p:cViewPr varScale="1">
        <p:scale>
          <a:sx n="91" d="100"/>
          <a:sy n="91" d="100"/>
        </p:scale>
        <p:origin x="534" y="90"/>
      </p:cViewPr>
      <p:guideLst>
        <p:guide orient="horz" pos="2160"/>
        <p:guide pos="3839"/>
      </p:guideLst>
    </p:cSldViewPr>
  </p:slideViewPr>
  <p:notesTextViewPr>
    <p:cViewPr>
      <p:scale>
        <a:sx n="1" d="1"/>
        <a:sy n="1" d="1"/>
      </p:scale>
      <p:origin x="0" y="0"/>
    </p:cViewPr>
  </p:notesTextViewPr>
  <p:notesViewPr>
    <p:cSldViewPr>
      <p:cViewPr varScale="1">
        <p:scale>
          <a:sx n="63" d="100"/>
          <a:sy n="63" d="100"/>
        </p:scale>
        <p:origin x="1986"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viewProps" Target="viewProps.xml"/><Relationship Id="rId10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presProps" Target="presProps.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1218987" eaLnBrk="1" fontAlgn="auto" hangingPunct="1">
              <a:spcBef>
                <a:spcPts val="0"/>
              </a:spcBef>
              <a:spcAft>
                <a:spcPts val="0"/>
              </a:spcAft>
              <a:defRPr sz="1200">
                <a:latin typeface="+mn-lt"/>
                <a:cs typeface="+mn-cs"/>
              </a:defRPr>
            </a:lvl1pPr>
          </a:lstStyle>
          <a:p>
            <a:pPr>
              <a:defRPr/>
            </a:pPr>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defTabSz="1218987" eaLnBrk="1" fontAlgn="auto" hangingPunct="1">
              <a:spcBef>
                <a:spcPts val="0"/>
              </a:spcBef>
              <a:spcAft>
                <a:spcPts val="0"/>
              </a:spcAft>
              <a:defRPr sz="1200">
                <a:latin typeface="+mn-lt"/>
                <a:cs typeface="+mn-cs"/>
              </a:defRPr>
            </a:lvl1pPr>
          </a:lstStyle>
          <a:p>
            <a:pPr>
              <a:defRPr/>
            </a:pPr>
            <a:fld id="{4E8522A4-42C6-4A18-BB8A-6C209EA7DBA9}" type="datetimeFigureOut">
              <a:rPr lang="en-US"/>
              <a:pPr>
                <a:defRPr/>
              </a:pPr>
              <a:t>6/7/2021</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defTabSz="1218987" eaLnBrk="1" fontAlgn="auto" hangingPunct="1">
              <a:spcBef>
                <a:spcPts val="0"/>
              </a:spcBef>
              <a:spcAft>
                <a:spcPts val="0"/>
              </a:spcAft>
              <a:defRPr sz="1200">
                <a:latin typeface="+mn-lt"/>
                <a:cs typeface="+mn-cs"/>
              </a:defRPr>
            </a:lvl1pPr>
          </a:lstStyle>
          <a:p>
            <a:pPr>
              <a:defRPr/>
            </a:pPr>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onstantia" pitchFamily="18" charset="0"/>
              </a:defRPr>
            </a:lvl1pPr>
          </a:lstStyle>
          <a:p>
            <a:fld id="{045A1446-6034-4858-A9B3-53A07AB43411}"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1218987" eaLnBrk="1" fontAlgn="auto" hangingPunct="1">
              <a:spcBef>
                <a:spcPts val="0"/>
              </a:spcBef>
              <a:spcAft>
                <a:spcPts val="0"/>
              </a:spcAft>
              <a:defRPr sz="1200">
                <a:latin typeface="+mn-lt"/>
                <a:cs typeface="+mn-cs"/>
              </a:defRPr>
            </a:lvl1pPr>
          </a:lstStyle>
          <a:p>
            <a:pPr>
              <a:defRPr/>
            </a:pPr>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1218987" eaLnBrk="1" fontAlgn="auto" hangingPunct="1">
              <a:spcBef>
                <a:spcPts val="0"/>
              </a:spcBef>
              <a:spcAft>
                <a:spcPts val="0"/>
              </a:spcAft>
              <a:defRPr sz="1200">
                <a:latin typeface="+mn-lt"/>
                <a:cs typeface="+mn-cs"/>
              </a:defRPr>
            </a:lvl1pPr>
          </a:lstStyle>
          <a:p>
            <a:pPr>
              <a:defRPr/>
            </a:pPr>
            <a:fld id="{CDCA1E94-2FAC-4E1F-A9C3-A514A07FAE4B}" type="datetimeFigureOut">
              <a:rPr lang="en-US"/>
              <a:pPr>
                <a:defRPr/>
              </a:pPr>
              <a:t>6/7/2021</a:t>
            </a:fld>
            <a:endParaRPr/>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noProof="0"/>
              <a:t>Click to edit Master text styles</a:t>
            </a:r>
          </a:p>
          <a:p>
            <a:pPr lvl="1"/>
            <a:r>
              <a:rPr noProof="0"/>
              <a:t>Second level</a:t>
            </a:r>
          </a:p>
          <a:p>
            <a:pPr lvl="2"/>
            <a:r>
              <a:rPr noProof="0"/>
              <a:t>Third level</a:t>
            </a:r>
          </a:p>
          <a:p>
            <a:pPr lvl="3"/>
            <a:r>
              <a:rPr noProof="0"/>
              <a:t>Fourth level</a:t>
            </a:r>
          </a:p>
          <a:p>
            <a:pPr lvl="4"/>
            <a:r>
              <a:rPr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1218987" eaLnBrk="1" fontAlgn="auto" hangingPunct="1">
              <a:spcBef>
                <a:spcPts val="0"/>
              </a:spcBef>
              <a:spcAft>
                <a:spcPts val="0"/>
              </a:spcAft>
              <a:defRPr sz="1200">
                <a:latin typeface="+mn-lt"/>
                <a:cs typeface="+mn-cs"/>
              </a:defRPr>
            </a:lvl1pPr>
          </a:lstStyle>
          <a:p>
            <a:pPr>
              <a:defRPr/>
            </a:pPr>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onstantia" pitchFamily="18" charset="0"/>
              </a:defRPr>
            </a:lvl1pPr>
          </a:lstStyle>
          <a:p>
            <a:fld id="{FDF231C5-608B-4019-BE96-4B61AB32D60A}"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defTabSz="1217613" rtl="0" eaLnBrk="0" fontAlgn="base" hangingPunct="0">
      <a:spcBef>
        <a:spcPct val="30000"/>
      </a:spcBef>
      <a:spcAft>
        <a:spcPct val="0"/>
      </a:spcAft>
      <a:defRPr sz="1600" kern="1200">
        <a:solidFill>
          <a:schemeClr val="tx1"/>
        </a:solidFill>
        <a:latin typeface="+mn-lt"/>
        <a:ea typeface="+mn-ea"/>
        <a:cs typeface="+mn-cs"/>
      </a:defRPr>
    </a:lvl1pPr>
    <a:lvl2pPr marL="608013" algn="l" defTabSz="1217613" rtl="0" eaLnBrk="0" fontAlgn="base" hangingPunct="0">
      <a:spcBef>
        <a:spcPct val="30000"/>
      </a:spcBef>
      <a:spcAft>
        <a:spcPct val="0"/>
      </a:spcAft>
      <a:defRPr sz="1600" kern="1200">
        <a:solidFill>
          <a:schemeClr val="tx1"/>
        </a:solidFill>
        <a:latin typeface="+mn-lt"/>
        <a:ea typeface="+mn-ea"/>
        <a:cs typeface="+mn-cs"/>
      </a:defRPr>
    </a:lvl2pPr>
    <a:lvl3pPr marL="1217613" algn="l" defTabSz="1217613" rtl="0" eaLnBrk="0" fontAlgn="base" hangingPunct="0">
      <a:spcBef>
        <a:spcPct val="30000"/>
      </a:spcBef>
      <a:spcAft>
        <a:spcPct val="0"/>
      </a:spcAft>
      <a:defRPr sz="1600" kern="1200">
        <a:solidFill>
          <a:schemeClr val="tx1"/>
        </a:solidFill>
        <a:latin typeface="+mn-lt"/>
        <a:ea typeface="+mn-ea"/>
        <a:cs typeface="+mn-cs"/>
      </a:defRPr>
    </a:lvl3pPr>
    <a:lvl4pPr marL="1827213" algn="l" defTabSz="1217613" rtl="0" eaLnBrk="0" fontAlgn="base" hangingPunct="0">
      <a:spcBef>
        <a:spcPct val="30000"/>
      </a:spcBef>
      <a:spcAft>
        <a:spcPct val="0"/>
      </a:spcAft>
      <a:defRPr sz="1600" kern="1200">
        <a:solidFill>
          <a:schemeClr val="tx1"/>
        </a:solidFill>
        <a:latin typeface="+mn-lt"/>
        <a:ea typeface="+mn-ea"/>
        <a:cs typeface="+mn-cs"/>
      </a:defRPr>
    </a:lvl4pPr>
    <a:lvl5pPr marL="2436813" algn="l" defTabSz="1217613" rtl="0" eaLnBrk="0" fontAlgn="base" hangingPunct="0">
      <a:spcBef>
        <a:spcPct val="30000"/>
      </a:spcBef>
      <a:spcAft>
        <a:spcPct val="0"/>
      </a:spcAft>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7"/>
          <p:cNvGrpSpPr>
            <a:grpSpLocks/>
          </p:cNvGrpSpPr>
          <p:nvPr/>
        </p:nvGrpSpPr>
        <p:grpSpPr bwMode="auto">
          <a:xfrm>
            <a:off x="0" y="-7938"/>
            <a:ext cx="12188825" cy="6865938"/>
            <a:chOff x="0" y="-8467"/>
            <a:chExt cx="12192000" cy="6866467"/>
          </a:xfrm>
        </p:grpSpPr>
        <p:sp>
          <p:nvSpPr>
            <p:cNvPr id="5" name="Freeform 4"/>
            <p:cNvSpPr/>
            <p:nvPr/>
          </p:nvSpPr>
          <p:spPr>
            <a:xfrm>
              <a:off x="0" y="-8467"/>
              <a:ext cx="863825" cy="569797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6" name="Straight Connector 5"/>
            <p:cNvCxnSpPr/>
            <p:nvPr/>
          </p:nvCxnSpPr>
          <p:spPr>
            <a:xfrm>
              <a:off x="9370278" y="-528"/>
              <a:ext cx="1219518" cy="6858528"/>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H="1">
              <a:off x="7425084" y="3681168"/>
              <a:ext cx="4763741" cy="3176832"/>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8" name="Rectangle 23"/>
            <p:cNvSpPr/>
            <p:nvPr/>
          </p:nvSpPr>
          <p:spPr>
            <a:xfrm>
              <a:off x="9181316" y="-8467"/>
              <a:ext cx="3007508"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25"/>
            <p:cNvSpPr/>
            <p:nvPr/>
          </p:nvSpPr>
          <p:spPr>
            <a:xfrm>
              <a:off x="9603701" y="-8467"/>
              <a:ext cx="258829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Isosceles Triangle 9"/>
            <p:cNvSpPr/>
            <p:nvPr/>
          </p:nvSpPr>
          <p:spPr>
            <a:xfrm>
              <a:off x="8932014" y="3047706"/>
              <a:ext cx="3259986" cy="381029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7"/>
            <p:cNvSpPr/>
            <p:nvPr/>
          </p:nvSpPr>
          <p:spPr>
            <a:xfrm>
              <a:off x="9333756" y="-8467"/>
              <a:ext cx="2855069"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8"/>
            <p:cNvSpPr/>
            <p:nvPr/>
          </p:nvSpPr>
          <p:spPr>
            <a:xfrm>
              <a:off x="10899438" y="-8467"/>
              <a:ext cx="1289386"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9"/>
            <p:cNvSpPr/>
            <p:nvPr/>
          </p:nvSpPr>
          <p:spPr>
            <a:xfrm>
              <a:off x="10939137" y="-8467"/>
              <a:ext cx="1249687"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p:cNvSpPr/>
            <p:nvPr/>
          </p:nvSpPr>
          <p:spPr>
            <a:xfrm>
              <a:off x="10372251" y="3589086"/>
              <a:ext cx="1816573" cy="326891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6675" y="2404534"/>
            <a:ext cx="7764913" cy="1646302"/>
          </a:xfrm>
        </p:spPr>
        <p:txBody>
          <a:bodyPr anchor="b">
            <a:noAutofit/>
          </a:bodyPr>
          <a:lstStyle>
            <a:lvl1pPr algn="r">
              <a:defRPr sz="5398">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6675" y="4050834"/>
            <a:ext cx="7764913" cy="1096899"/>
          </a:xfrm>
        </p:spPr>
        <p:txBody>
          <a:bodyPr/>
          <a:lstStyle>
            <a:lvl1pPr marL="0" indent="0" algn="r">
              <a:buNone/>
              <a:defRPr>
                <a:solidFill>
                  <a:schemeClr val="tx1">
                    <a:lumMod val="50000"/>
                    <a:lumOff val="50000"/>
                  </a:schemeClr>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en-US" smtClean="0"/>
              <a:t>Click to edit Master subtitle style</a:t>
            </a:r>
            <a:endParaRPr lang="en-US" dirty="0"/>
          </a:p>
        </p:txBody>
      </p:sp>
      <p:sp>
        <p:nvSpPr>
          <p:cNvPr id="15" name="Date Placeholder 3"/>
          <p:cNvSpPr>
            <a:spLocks noGrp="1"/>
          </p:cNvSpPr>
          <p:nvPr>
            <p:ph type="dt" sz="half" idx="10"/>
          </p:nvPr>
        </p:nvSpPr>
        <p:spPr/>
        <p:txBody>
          <a:bodyPr/>
          <a:lstStyle>
            <a:lvl1pPr>
              <a:defRPr/>
            </a:lvl1pPr>
          </a:lstStyle>
          <a:p>
            <a:pPr>
              <a:defRPr/>
            </a:pPr>
            <a:fld id="{634658C6-48A8-49F0-A61E-CC528AD7983D}" type="datetime1">
              <a:rPr lang="en-US"/>
              <a:pPr>
                <a:defRPr/>
              </a:pPr>
              <a:t>6/7/2021</a:t>
            </a:fld>
            <a:endParaRPr lang="en-US" dirty="0"/>
          </a:p>
        </p:txBody>
      </p:sp>
      <p:sp>
        <p:nvSpPr>
          <p:cNvPr id="16" name="Footer Placeholder 4"/>
          <p:cNvSpPr>
            <a:spLocks noGrp="1"/>
          </p:cNvSpPr>
          <p:nvPr>
            <p:ph type="ftr" sz="quarter" idx="11"/>
          </p:nvPr>
        </p:nvSpPr>
        <p:spPr/>
        <p:txBody>
          <a:bodyPr/>
          <a:lstStyle>
            <a:lvl1pPr>
              <a:defRPr/>
            </a:lvl1pPr>
          </a:lstStyle>
          <a:p>
            <a:pPr>
              <a:defRPr/>
            </a:pPr>
            <a:r>
              <a:rPr lang="en-US"/>
              <a:t>Add a footer</a:t>
            </a:r>
            <a:endParaRPr lang="en-US" dirty="0"/>
          </a:p>
        </p:txBody>
      </p:sp>
      <p:sp>
        <p:nvSpPr>
          <p:cNvPr id="17" name="Slide Number Placeholder 5"/>
          <p:cNvSpPr>
            <a:spLocks noGrp="1"/>
          </p:cNvSpPr>
          <p:nvPr>
            <p:ph type="sldNum" sz="quarter" idx="12"/>
          </p:nvPr>
        </p:nvSpPr>
        <p:spPr/>
        <p:txBody>
          <a:bodyPr/>
          <a:lstStyle>
            <a:lvl1pPr>
              <a:defRPr/>
            </a:lvl1pPr>
          </a:lstStyle>
          <a:p>
            <a:fld id="{79E91D0B-E514-4266-931C-1C4BF812946A}" type="slidenum">
              <a:rPr lang="en-US" altLang="en-US"/>
              <a:pPr/>
              <a:t>‹#›</a:t>
            </a:fld>
            <a:endParaRPr lang="en-US" altLang="en-US"/>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159" y="609600"/>
            <a:ext cx="8594429" cy="3403600"/>
          </a:xfrm>
        </p:spPr>
        <p:txBody>
          <a:bodyPr anchor="ctr"/>
          <a:lstStyle>
            <a:lvl1pPr algn="l">
              <a:defRPr sz="4399"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159" y="4470400"/>
            <a:ext cx="8594429" cy="1570962"/>
          </a:xfrm>
        </p:spPr>
        <p:txBody>
          <a:bodyPr anchor="ctr"/>
          <a:lstStyle>
            <a:lvl1pPr marL="0" indent="0" algn="l">
              <a:buNone/>
              <a:defRPr sz="1799">
                <a:solidFill>
                  <a:schemeClr val="tx1">
                    <a:lumMod val="75000"/>
                    <a:lumOff val="2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057D3A0-A30D-45F7-AE05-D7B709C0A9AF}" type="datetime1">
              <a:rPr lang="en-US"/>
              <a:pPr>
                <a:defRPr/>
              </a:pPr>
              <a:t>6/7/2021</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Add a footer</a:t>
            </a:r>
            <a:endParaRPr lang="en-US" dirty="0"/>
          </a:p>
        </p:txBody>
      </p:sp>
      <p:sp>
        <p:nvSpPr>
          <p:cNvPr id="6" name="Slide Number Placeholder 5"/>
          <p:cNvSpPr>
            <a:spLocks noGrp="1"/>
          </p:cNvSpPr>
          <p:nvPr>
            <p:ph type="sldNum" sz="quarter" idx="12"/>
          </p:nvPr>
        </p:nvSpPr>
        <p:spPr/>
        <p:txBody>
          <a:bodyPr/>
          <a:lstStyle>
            <a:lvl1pPr>
              <a:defRPr/>
            </a:lvl1pPr>
          </a:lstStyle>
          <a:p>
            <a:fld id="{854EFC75-C490-4E79-82EA-432B201493A8}" type="slidenum">
              <a:rPr lang="en-US" altLang="en-US"/>
              <a:pPr/>
              <a:t>‹#›</a:t>
            </a:fld>
            <a:endParaRPr lang="en-US" alt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4"/>
          <p:cNvSpPr txBox="1"/>
          <p:nvPr/>
        </p:nvSpPr>
        <p:spPr>
          <a:xfrm>
            <a:off x="541338" y="790575"/>
            <a:ext cx="609600" cy="584200"/>
          </a:xfrm>
          <a:prstGeom prst="rect">
            <a:avLst/>
          </a:prstGeom>
        </p:spPr>
        <p:txBody>
          <a:bodyPr lIns="91416" tIns="45708" rIns="91416" bIns="45708" anchor="ctr"/>
          <a:lstStyle/>
          <a:p>
            <a:pPr eaLnBrk="1" hangingPunct="1">
              <a:defRPr/>
            </a:pPr>
            <a:r>
              <a:rPr lang="en-US" sz="7998" dirty="0">
                <a:ln w="3175" cmpd="sng">
                  <a:noFill/>
                </a:ln>
                <a:solidFill>
                  <a:schemeClr val="accent1">
                    <a:lumMod val="60000"/>
                    <a:lumOff val="40000"/>
                  </a:schemeClr>
                </a:solidFill>
                <a:latin typeface="Arial"/>
                <a:cs typeface="Arial" panose="020B0604020202020204" pitchFamily="34" charset="0"/>
              </a:rPr>
              <a:t>“</a:t>
            </a:r>
          </a:p>
        </p:txBody>
      </p:sp>
      <p:sp>
        <p:nvSpPr>
          <p:cNvPr id="6" name="TextBox 5"/>
          <p:cNvSpPr txBox="1"/>
          <p:nvPr/>
        </p:nvSpPr>
        <p:spPr>
          <a:xfrm>
            <a:off x="8890000" y="2886075"/>
            <a:ext cx="609600" cy="585788"/>
          </a:xfrm>
          <a:prstGeom prst="rect">
            <a:avLst/>
          </a:prstGeom>
        </p:spPr>
        <p:txBody>
          <a:bodyPr lIns="91416" tIns="45708" rIns="91416" bIns="45708" anchor="ctr"/>
          <a:lstStyle/>
          <a:p>
            <a:pPr eaLnBrk="1" hangingPunct="1">
              <a:defRPr/>
            </a:pPr>
            <a:r>
              <a:rPr lang="en-US" sz="7998" dirty="0">
                <a:ln w="3175" cmpd="sng">
                  <a:noFill/>
                </a:ln>
                <a:solidFill>
                  <a:schemeClr val="accent1">
                    <a:lumMod val="60000"/>
                    <a:lumOff val="40000"/>
                  </a:schemeClr>
                </a:solidFill>
                <a:latin typeface="Arial"/>
                <a:cs typeface="Arial" panose="020B0604020202020204" pitchFamily="34" charset="0"/>
              </a:rPr>
              <a:t>”</a:t>
            </a:r>
          </a:p>
        </p:txBody>
      </p:sp>
      <p:sp>
        <p:nvSpPr>
          <p:cNvPr id="2" name="Title 1"/>
          <p:cNvSpPr>
            <a:spLocks noGrp="1"/>
          </p:cNvSpPr>
          <p:nvPr>
            <p:ph type="title"/>
          </p:nvPr>
        </p:nvSpPr>
        <p:spPr>
          <a:xfrm>
            <a:off x="931092" y="609600"/>
            <a:ext cx="8092026" cy="3022600"/>
          </a:xfrm>
        </p:spPr>
        <p:txBody>
          <a:bodyPr anchor="ctr"/>
          <a:lstStyle>
            <a:lvl1pPr algn="l">
              <a:defRPr sz="4399"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5783" y="3632200"/>
            <a:ext cx="7222643" cy="381000"/>
          </a:xfrm>
        </p:spPr>
        <p:txBody>
          <a:bodyPr anchor="ctr">
            <a:noAutofit/>
          </a:bodyPr>
          <a:lstStyle>
            <a:lvl1pPr marL="0" indent="0">
              <a:buFontTx/>
              <a:buNone/>
              <a:defRPr sz="1600">
                <a:solidFill>
                  <a:schemeClr val="tx1">
                    <a:lumMod val="50000"/>
                    <a:lumOff val="50000"/>
                  </a:schemeClr>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159" y="4470400"/>
            <a:ext cx="8594429" cy="1570962"/>
          </a:xfrm>
        </p:spPr>
        <p:txBody>
          <a:bodyPr anchor="ctr"/>
          <a:lstStyle>
            <a:lvl1pPr marL="0" indent="0" algn="l">
              <a:buNone/>
              <a:defRPr sz="1799">
                <a:solidFill>
                  <a:schemeClr val="tx1">
                    <a:lumMod val="75000"/>
                    <a:lumOff val="2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4"/>
          </p:nvPr>
        </p:nvSpPr>
        <p:spPr/>
        <p:txBody>
          <a:bodyPr/>
          <a:lstStyle>
            <a:lvl1pPr>
              <a:defRPr/>
            </a:lvl1pPr>
          </a:lstStyle>
          <a:p>
            <a:pPr>
              <a:defRPr/>
            </a:pPr>
            <a:fld id="{23C84E02-6271-4E10-A0FC-2E808B93874B}" type="datetime1">
              <a:rPr lang="en-US"/>
              <a:pPr>
                <a:defRPr/>
              </a:pPr>
              <a:t>6/7/2021</a:t>
            </a:fld>
            <a:endParaRPr lang="en-US" dirty="0"/>
          </a:p>
        </p:txBody>
      </p:sp>
      <p:sp>
        <p:nvSpPr>
          <p:cNvPr id="8" name="Footer Placeholder 4"/>
          <p:cNvSpPr>
            <a:spLocks noGrp="1"/>
          </p:cNvSpPr>
          <p:nvPr>
            <p:ph type="ftr" sz="quarter" idx="15"/>
          </p:nvPr>
        </p:nvSpPr>
        <p:spPr/>
        <p:txBody>
          <a:bodyPr/>
          <a:lstStyle>
            <a:lvl1pPr>
              <a:defRPr/>
            </a:lvl1pPr>
          </a:lstStyle>
          <a:p>
            <a:pPr>
              <a:defRPr/>
            </a:pPr>
            <a:r>
              <a:rPr lang="en-US"/>
              <a:t>Add a footer</a:t>
            </a:r>
            <a:endParaRPr lang="en-US" dirty="0"/>
          </a:p>
        </p:txBody>
      </p:sp>
      <p:sp>
        <p:nvSpPr>
          <p:cNvPr id="9" name="Slide Number Placeholder 5"/>
          <p:cNvSpPr>
            <a:spLocks noGrp="1"/>
          </p:cNvSpPr>
          <p:nvPr>
            <p:ph type="sldNum" sz="quarter" idx="16"/>
          </p:nvPr>
        </p:nvSpPr>
        <p:spPr/>
        <p:txBody>
          <a:bodyPr/>
          <a:lstStyle>
            <a:lvl1pPr>
              <a:defRPr/>
            </a:lvl1pPr>
          </a:lstStyle>
          <a:p>
            <a:fld id="{2796FA6F-9194-4D88-AE34-7E68EC6305FA}" type="slidenum">
              <a:rPr lang="en-US" altLang="en-US"/>
              <a:pPr/>
              <a:t>‹#›</a:t>
            </a:fld>
            <a:endParaRPr lang="en-US" altLang="en-US"/>
          </a:p>
        </p:txBody>
      </p:sp>
    </p:spTree>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159" y="1931988"/>
            <a:ext cx="8594429" cy="2595460"/>
          </a:xfrm>
        </p:spPr>
        <p:txBody>
          <a:bodyPr anchor="b"/>
          <a:lstStyle>
            <a:lvl1pPr algn="l">
              <a:defRPr sz="4399"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159" y="4527448"/>
            <a:ext cx="8594429" cy="1513914"/>
          </a:xfrm>
        </p:spPr>
        <p:txBody>
          <a:bodyPr/>
          <a:lstStyle>
            <a:lvl1pPr marL="0" indent="0" algn="l">
              <a:buNone/>
              <a:defRPr sz="1799">
                <a:solidFill>
                  <a:schemeClr val="tx1">
                    <a:lumMod val="75000"/>
                    <a:lumOff val="2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7375789-F5A7-4463-8246-7FEF10EB4AFD}" type="datetime1">
              <a:rPr lang="en-US"/>
              <a:pPr>
                <a:defRPr/>
              </a:pPr>
              <a:t>6/7/2021</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Add a footer</a:t>
            </a:r>
            <a:endParaRPr lang="en-US" dirty="0"/>
          </a:p>
        </p:txBody>
      </p:sp>
      <p:sp>
        <p:nvSpPr>
          <p:cNvPr id="6" name="Slide Number Placeholder 5"/>
          <p:cNvSpPr>
            <a:spLocks noGrp="1"/>
          </p:cNvSpPr>
          <p:nvPr>
            <p:ph type="sldNum" sz="quarter" idx="12"/>
          </p:nvPr>
        </p:nvSpPr>
        <p:spPr/>
        <p:txBody>
          <a:bodyPr/>
          <a:lstStyle>
            <a:lvl1pPr>
              <a:defRPr/>
            </a:lvl1pPr>
          </a:lstStyle>
          <a:p>
            <a:fld id="{1661A417-1CE4-4FBD-B4A1-1A910F20707E}" type="slidenum">
              <a:rPr lang="en-US" altLang="en-US"/>
              <a:pPr/>
              <a:t>‹#›</a:t>
            </a:fld>
            <a:endParaRPr lang="en-US" altLang="en-US"/>
          </a:p>
        </p:txBody>
      </p:sp>
    </p:spTree>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4"/>
          <p:cNvSpPr txBox="1"/>
          <p:nvPr/>
        </p:nvSpPr>
        <p:spPr>
          <a:xfrm>
            <a:off x="541338" y="790575"/>
            <a:ext cx="609600" cy="584200"/>
          </a:xfrm>
          <a:prstGeom prst="rect">
            <a:avLst/>
          </a:prstGeom>
        </p:spPr>
        <p:txBody>
          <a:bodyPr lIns="91416" tIns="45708" rIns="91416" bIns="45708" anchor="ctr"/>
          <a:lstStyle/>
          <a:p>
            <a:pPr eaLnBrk="1" hangingPunct="1">
              <a:defRPr/>
            </a:pPr>
            <a:r>
              <a:rPr lang="en-US" sz="7998" dirty="0">
                <a:ln w="3175" cmpd="sng">
                  <a:noFill/>
                </a:ln>
                <a:solidFill>
                  <a:schemeClr val="accent1">
                    <a:lumMod val="60000"/>
                    <a:lumOff val="40000"/>
                  </a:schemeClr>
                </a:solidFill>
                <a:latin typeface="Arial"/>
                <a:cs typeface="Arial" panose="020B0604020202020204" pitchFamily="34" charset="0"/>
              </a:rPr>
              <a:t>“</a:t>
            </a:r>
          </a:p>
        </p:txBody>
      </p:sp>
      <p:sp>
        <p:nvSpPr>
          <p:cNvPr id="6" name="TextBox 5"/>
          <p:cNvSpPr txBox="1"/>
          <p:nvPr/>
        </p:nvSpPr>
        <p:spPr>
          <a:xfrm>
            <a:off x="8890000" y="2886075"/>
            <a:ext cx="609600" cy="585788"/>
          </a:xfrm>
          <a:prstGeom prst="rect">
            <a:avLst/>
          </a:prstGeom>
        </p:spPr>
        <p:txBody>
          <a:bodyPr lIns="91416" tIns="45708" rIns="91416" bIns="45708" anchor="ctr"/>
          <a:lstStyle/>
          <a:p>
            <a:pPr eaLnBrk="1" hangingPunct="1">
              <a:defRPr/>
            </a:pPr>
            <a:r>
              <a:rPr lang="en-US" sz="7998" dirty="0">
                <a:ln w="3175" cmpd="sng">
                  <a:noFill/>
                </a:ln>
                <a:solidFill>
                  <a:schemeClr val="accent1">
                    <a:lumMod val="60000"/>
                    <a:lumOff val="40000"/>
                  </a:schemeClr>
                </a:solidFill>
                <a:latin typeface="Arial"/>
                <a:cs typeface="Arial" panose="020B0604020202020204" pitchFamily="34" charset="0"/>
              </a:rPr>
              <a:t>”</a:t>
            </a:r>
          </a:p>
        </p:txBody>
      </p:sp>
      <p:sp>
        <p:nvSpPr>
          <p:cNvPr id="2" name="Title 1"/>
          <p:cNvSpPr>
            <a:spLocks noGrp="1"/>
          </p:cNvSpPr>
          <p:nvPr>
            <p:ph type="title"/>
          </p:nvPr>
        </p:nvSpPr>
        <p:spPr>
          <a:xfrm>
            <a:off x="931092" y="609600"/>
            <a:ext cx="8092026" cy="3022600"/>
          </a:xfrm>
        </p:spPr>
        <p:txBody>
          <a:bodyPr anchor="ctr"/>
          <a:lstStyle>
            <a:lvl1pPr algn="l">
              <a:defRPr sz="4399"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156" y="4013200"/>
            <a:ext cx="8594430" cy="514248"/>
          </a:xfrm>
        </p:spPr>
        <p:txBody>
          <a:bodyPr anchor="b">
            <a:noAutofit/>
          </a:bodyPr>
          <a:lstStyle>
            <a:lvl1pPr marL="0" indent="0">
              <a:buFontTx/>
              <a:buNone/>
              <a:defRPr sz="2399">
                <a:solidFill>
                  <a:schemeClr val="tx1">
                    <a:lumMod val="75000"/>
                    <a:lumOff val="25000"/>
                  </a:schemeClr>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159" y="4527448"/>
            <a:ext cx="8594429" cy="1513914"/>
          </a:xfrm>
        </p:spPr>
        <p:txBody>
          <a:bodyPr/>
          <a:lstStyle>
            <a:lvl1pPr marL="0" indent="0" algn="l">
              <a:buNone/>
              <a:defRPr sz="1799">
                <a:solidFill>
                  <a:schemeClr val="tx1">
                    <a:lumMod val="50000"/>
                    <a:lumOff val="50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4"/>
          </p:nvPr>
        </p:nvSpPr>
        <p:spPr/>
        <p:txBody>
          <a:bodyPr/>
          <a:lstStyle>
            <a:lvl1pPr>
              <a:defRPr/>
            </a:lvl1pPr>
          </a:lstStyle>
          <a:p>
            <a:pPr>
              <a:defRPr/>
            </a:pPr>
            <a:fld id="{3FCA4171-A9CD-466D-82C3-DF3EC0740F77}" type="datetime1">
              <a:rPr lang="en-US"/>
              <a:pPr>
                <a:defRPr/>
              </a:pPr>
              <a:t>6/7/2021</a:t>
            </a:fld>
            <a:endParaRPr lang="en-US" dirty="0"/>
          </a:p>
        </p:txBody>
      </p:sp>
      <p:sp>
        <p:nvSpPr>
          <p:cNvPr id="8" name="Footer Placeholder 4"/>
          <p:cNvSpPr>
            <a:spLocks noGrp="1"/>
          </p:cNvSpPr>
          <p:nvPr>
            <p:ph type="ftr" sz="quarter" idx="15"/>
          </p:nvPr>
        </p:nvSpPr>
        <p:spPr/>
        <p:txBody>
          <a:bodyPr/>
          <a:lstStyle>
            <a:lvl1pPr>
              <a:defRPr/>
            </a:lvl1pPr>
          </a:lstStyle>
          <a:p>
            <a:pPr>
              <a:defRPr/>
            </a:pPr>
            <a:r>
              <a:rPr lang="en-US"/>
              <a:t>Add a footer</a:t>
            </a:r>
            <a:endParaRPr lang="en-US" dirty="0"/>
          </a:p>
        </p:txBody>
      </p:sp>
      <p:sp>
        <p:nvSpPr>
          <p:cNvPr id="9" name="Slide Number Placeholder 5"/>
          <p:cNvSpPr>
            <a:spLocks noGrp="1"/>
          </p:cNvSpPr>
          <p:nvPr>
            <p:ph type="sldNum" sz="quarter" idx="16"/>
          </p:nvPr>
        </p:nvSpPr>
        <p:spPr/>
        <p:txBody>
          <a:bodyPr/>
          <a:lstStyle>
            <a:lvl1pPr>
              <a:defRPr/>
            </a:lvl1pPr>
          </a:lstStyle>
          <a:p>
            <a:fld id="{4D296BF5-5AD5-4847-94F9-B0F077754EF4}" type="slidenum">
              <a:rPr lang="en-US" altLang="en-US"/>
              <a:pPr/>
              <a:t>‹#›</a:t>
            </a:fld>
            <a:endParaRPr lang="en-US" altLang="en-US"/>
          </a:p>
        </p:txBody>
      </p:sp>
    </p:spTree>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621" y="609600"/>
            <a:ext cx="8585966" cy="3022600"/>
          </a:xfrm>
        </p:spPr>
        <p:txBody>
          <a:bodyPr anchor="ctr"/>
          <a:lstStyle>
            <a:lvl1pPr algn="l">
              <a:defRPr sz="4399"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156" y="4013200"/>
            <a:ext cx="8594430" cy="514248"/>
          </a:xfrm>
        </p:spPr>
        <p:txBody>
          <a:bodyPr anchor="b">
            <a:noAutofit/>
          </a:bodyPr>
          <a:lstStyle>
            <a:lvl1pPr marL="0" indent="0">
              <a:buFontTx/>
              <a:buNone/>
              <a:defRPr sz="2399">
                <a:solidFill>
                  <a:schemeClr val="accent1"/>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159" y="4527448"/>
            <a:ext cx="8594429" cy="1513914"/>
          </a:xfrm>
        </p:spPr>
        <p:txBody>
          <a:bodyPr/>
          <a:lstStyle>
            <a:lvl1pPr marL="0" indent="0" algn="l">
              <a:buNone/>
              <a:defRPr sz="1799">
                <a:solidFill>
                  <a:schemeClr val="tx1">
                    <a:lumMod val="50000"/>
                    <a:lumOff val="50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4"/>
          </p:nvPr>
        </p:nvSpPr>
        <p:spPr/>
        <p:txBody>
          <a:bodyPr/>
          <a:lstStyle>
            <a:lvl1pPr>
              <a:defRPr/>
            </a:lvl1pPr>
          </a:lstStyle>
          <a:p>
            <a:pPr>
              <a:defRPr/>
            </a:pPr>
            <a:fld id="{C2EADBBD-1189-4AD3-9558-67315028CFB3}" type="datetime1">
              <a:rPr lang="en-US"/>
              <a:pPr>
                <a:defRPr/>
              </a:pPr>
              <a:t>6/7/2021</a:t>
            </a:fld>
            <a:endParaRPr lang="en-US" dirty="0"/>
          </a:p>
        </p:txBody>
      </p:sp>
      <p:sp>
        <p:nvSpPr>
          <p:cNvPr id="6" name="Footer Placeholder 4"/>
          <p:cNvSpPr>
            <a:spLocks noGrp="1"/>
          </p:cNvSpPr>
          <p:nvPr>
            <p:ph type="ftr" sz="quarter" idx="15"/>
          </p:nvPr>
        </p:nvSpPr>
        <p:spPr/>
        <p:txBody>
          <a:bodyPr/>
          <a:lstStyle>
            <a:lvl1pPr>
              <a:defRPr/>
            </a:lvl1pPr>
          </a:lstStyle>
          <a:p>
            <a:pPr>
              <a:defRPr/>
            </a:pPr>
            <a:r>
              <a:rPr lang="en-US"/>
              <a:t>Add a footer</a:t>
            </a:r>
            <a:endParaRPr lang="en-US" dirty="0"/>
          </a:p>
        </p:txBody>
      </p:sp>
      <p:sp>
        <p:nvSpPr>
          <p:cNvPr id="7" name="Slide Number Placeholder 5"/>
          <p:cNvSpPr>
            <a:spLocks noGrp="1"/>
          </p:cNvSpPr>
          <p:nvPr>
            <p:ph type="sldNum" sz="quarter" idx="16"/>
          </p:nvPr>
        </p:nvSpPr>
        <p:spPr/>
        <p:txBody>
          <a:bodyPr/>
          <a:lstStyle>
            <a:lvl1pPr>
              <a:defRPr/>
            </a:lvl1pPr>
          </a:lstStyle>
          <a:p>
            <a:fld id="{0FE8A4E6-B6CF-4EE2-AF2C-687F8EF620EF}" type="slidenum">
              <a:rPr lang="en-US" altLang="en-US"/>
              <a:pPr/>
              <a:t>‹#›</a:t>
            </a:fld>
            <a:endParaRPr lang="en-US" altLang="en-US"/>
          </a:p>
        </p:txBody>
      </p:sp>
    </p:spTree>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0081765B-23C9-42FE-B7D5-273E997620F0}" type="datetime1">
              <a:rPr lang="en-US"/>
              <a:pPr>
                <a:defRPr/>
              </a:pPr>
              <a:t>6/7/2021</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Add a footer</a:t>
            </a:r>
            <a:endParaRPr lang="en-US" dirty="0"/>
          </a:p>
        </p:txBody>
      </p:sp>
      <p:sp>
        <p:nvSpPr>
          <p:cNvPr id="6" name="Slide Number Placeholder 5"/>
          <p:cNvSpPr>
            <a:spLocks noGrp="1"/>
          </p:cNvSpPr>
          <p:nvPr>
            <p:ph type="sldNum" sz="quarter" idx="12"/>
          </p:nvPr>
        </p:nvSpPr>
        <p:spPr/>
        <p:txBody>
          <a:bodyPr/>
          <a:lstStyle>
            <a:lvl1pPr>
              <a:defRPr/>
            </a:lvl1pPr>
          </a:lstStyle>
          <a:p>
            <a:fld id="{5D83A204-CCF9-4799-A84A-B97DC7315DFA}" type="slidenum">
              <a:rPr lang="en-US" altLang="en-US"/>
              <a:pPr/>
              <a:t>‹#›</a:t>
            </a:fld>
            <a:endParaRPr lang="en-US" altLang="en-US"/>
          </a:p>
        </p:txBody>
      </p:sp>
    </p:spTree>
  </p:cSld>
  <p:clrMapOvr>
    <a:masterClrMapping/>
  </p:clrMapOvr>
  <p:transition spd="med">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5599" y="609600"/>
            <a:ext cx="130440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159" y="609600"/>
            <a:ext cx="7058311"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F5FE27F0-229D-4217-8EBD-7B7497657358}" type="datetime1">
              <a:rPr lang="en-US"/>
              <a:pPr>
                <a:defRPr/>
              </a:pPr>
              <a:t>6/7/2021</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Add a footer</a:t>
            </a:r>
            <a:endParaRPr lang="en-US" dirty="0"/>
          </a:p>
        </p:txBody>
      </p:sp>
      <p:sp>
        <p:nvSpPr>
          <p:cNvPr id="6" name="Slide Number Placeholder 5"/>
          <p:cNvSpPr>
            <a:spLocks noGrp="1"/>
          </p:cNvSpPr>
          <p:nvPr>
            <p:ph type="sldNum" sz="quarter" idx="12"/>
          </p:nvPr>
        </p:nvSpPr>
        <p:spPr/>
        <p:txBody>
          <a:bodyPr/>
          <a:lstStyle>
            <a:lvl1pPr>
              <a:defRPr/>
            </a:lvl1pPr>
          </a:lstStyle>
          <a:p>
            <a:fld id="{CEF660C1-C60A-498B-BEA5-05414216959D}" type="slidenum">
              <a:rPr lang="en-US" altLang="en-US"/>
              <a:pPr/>
              <a:t>‹#›</a:t>
            </a:fld>
            <a:endParaRPr lang="en-US" altLang="en-US"/>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EF57E55D-5927-428A-8438-89F8AE507F3B}" type="datetime1">
              <a:rPr lang="en-US"/>
              <a:pPr>
                <a:defRPr/>
              </a:pPr>
              <a:t>6/7/2021</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Add a footer</a:t>
            </a:r>
            <a:endParaRPr lang="en-US" dirty="0"/>
          </a:p>
        </p:txBody>
      </p:sp>
      <p:sp>
        <p:nvSpPr>
          <p:cNvPr id="6" name="Slide Number Placeholder 5"/>
          <p:cNvSpPr>
            <a:spLocks noGrp="1"/>
          </p:cNvSpPr>
          <p:nvPr>
            <p:ph type="sldNum" sz="quarter" idx="12"/>
          </p:nvPr>
        </p:nvSpPr>
        <p:spPr/>
        <p:txBody>
          <a:bodyPr/>
          <a:lstStyle>
            <a:lvl1pPr>
              <a:defRPr/>
            </a:lvl1pPr>
          </a:lstStyle>
          <a:p>
            <a:fld id="{9655F80C-E11C-41FF-BC66-791FC15DABDB}" type="slidenum">
              <a:rPr lang="en-US" altLang="en-US"/>
              <a:pPr/>
              <a:t>‹#›</a:t>
            </a:fld>
            <a:endParaRPr lang="en-US" altLang="en-US"/>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159" y="2700868"/>
            <a:ext cx="8594429" cy="1826581"/>
          </a:xfrm>
        </p:spPr>
        <p:txBody>
          <a:bodyPr anchor="b"/>
          <a:lstStyle>
            <a:lvl1pPr algn="l">
              <a:defRPr sz="3999"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159" y="4527448"/>
            <a:ext cx="8594429" cy="860400"/>
          </a:xfrm>
        </p:spPr>
        <p:txBody>
          <a:bodyPr/>
          <a:lstStyle>
            <a:lvl1pPr marL="0" indent="0" algn="l">
              <a:buNone/>
              <a:defRPr sz="1999">
                <a:solidFill>
                  <a:schemeClr val="tx1">
                    <a:lumMod val="50000"/>
                    <a:lumOff val="50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81989C5-9FB8-4AD2-937B-5DF294C34702}" type="datetime1">
              <a:rPr lang="en-US"/>
              <a:pPr>
                <a:defRPr/>
              </a:pPr>
              <a:t>6/7/2021</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Add a footer</a:t>
            </a:r>
            <a:endParaRPr lang="en-US" dirty="0"/>
          </a:p>
        </p:txBody>
      </p:sp>
      <p:sp>
        <p:nvSpPr>
          <p:cNvPr id="6" name="Slide Number Placeholder 5"/>
          <p:cNvSpPr>
            <a:spLocks noGrp="1"/>
          </p:cNvSpPr>
          <p:nvPr>
            <p:ph type="sldNum" sz="quarter" idx="12"/>
          </p:nvPr>
        </p:nvSpPr>
        <p:spPr/>
        <p:txBody>
          <a:bodyPr/>
          <a:lstStyle>
            <a:lvl1pPr>
              <a:defRPr/>
            </a:lvl1pPr>
          </a:lstStyle>
          <a:p>
            <a:fld id="{7773DF59-CC80-4EEE-92B7-E52C9785AA1F}" type="slidenum">
              <a:rPr lang="en-US" altLang="en-US"/>
              <a:pPr/>
              <a:t>‹#›</a:t>
            </a:fld>
            <a:endParaRPr lang="en-US" altLang="en-US"/>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158" y="2160589"/>
            <a:ext cx="418294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8645" y="2160590"/>
            <a:ext cx="418294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32749EB6-9156-4B3A-8EAF-C338C7AF73B7}" type="datetime1">
              <a:rPr lang="en-US"/>
              <a:pPr>
                <a:defRPr/>
              </a:pPr>
              <a:t>6/7/2021</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Add a footer</a:t>
            </a:r>
            <a:endParaRPr lang="en-US" dirty="0"/>
          </a:p>
        </p:txBody>
      </p:sp>
      <p:sp>
        <p:nvSpPr>
          <p:cNvPr id="7" name="Slide Number Placeholder 5"/>
          <p:cNvSpPr>
            <a:spLocks noGrp="1"/>
          </p:cNvSpPr>
          <p:nvPr>
            <p:ph type="sldNum" sz="quarter" idx="12"/>
          </p:nvPr>
        </p:nvSpPr>
        <p:spPr/>
        <p:txBody>
          <a:bodyPr/>
          <a:lstStyle>
            <a:lvl1pPr>
              <a:defRPr/>
            </a:lvl1pPr>
          </a:lstStyle>
          <a:p>
            <a:fld id="{4FC8CC93-1E9F-4216-AE91-C7D569E59CE6}" type="slidenum">
              <a:rPr lang="en-US" altLang="en-US"/>
              <a:pPr/>
              <a:t>‹#›</a:t>
            </a:fld>
            <a:endParaRPr lang="en-US" altLang="en-US"/>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570" y="2160983"/>
            <a:ext cx="4184533" cy="576262"/>
          </a:xfrm>
        </p:spPr>
        <p:txBody>
          <a:bodyPr anchor="b">
            <a:noAutofit/>
          </a:bodyPr>
          <a:lstStyle>
            <a:lvl1pPr marL="0" indent="0">
              <a:buNone/>
              <a:defRPr sz="2399" b="0"/>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570" y="2737246"/>
            <a:ext cx="4184533" cy="330411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7058" y="2160983"/>
            <a:ext cx="4184528" cy="576262"/>
          </a:xfrm>
        </p:spPr>
        <p:txBody>
          <a:bodyPr anchor="b">
            <a:noAutofit/>
          </a:bodyPr>
          <a:lstStyle>
            <a:lvl1pPr marL="0" indent="0">
              <a:buNone/>
              <a:defRPr sz="2399" b="0"/>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7059" y="2737246"/>
            <a:ext cx="4184527" cy="330411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0E4EFFB5-E44A-4482-B83B-938EC6FA4AE5}" type="datetime1">
              <a:rPr lang="en-US"/>
              <a:pPr>
                <a:defRPr/>
              </a:pPr>
              <a:t>6/7/2021</a:t>
            </a:fld>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a:t>Add a footer</a:t>
            </a:r>
            <a:endParaRPr lang="en-US" dirty="0"/>
          </a:p>
        </p:txBody>
      </p:sp>
      <p:sp>
        <p:nvSpPr>
          <p:cNvPr id="9" name="Slide Number Placeholder 5"/>
          <p:cNvSpPr>
            <a:spLocks noGrp="1"/>
          </p:cNvSpPr>
          <p:nvPr>
            <p:ph type="sldNum" sz="quarter" idx="12"/>
          </p:nvPr>
        </p:nvSpPr>
        <p:spPr/>
        <p:txBody>
          <a:bodyPr/>
          <a:lstStyle>
            <a:lvl1pPr>
              <a:defRPr/>
            </a:lvl1pPr>
          </a:lstStyle>
          <a:p>
            <a:fld id="{EDD17906-0E66-45D1-AB48-877A91A731D3}" type="slidenum">
              <a:rPr lang="en-US" altLang="en-US"/>
              <a:pPr/>
              <a:t>‹#›</a:t>
            </a:fld>
            <a:endParaRPr lang="en-US" altLang="en-US"/>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158" y="609600"/>
            <a:ext cx="8594429" cy="1320800"/>
          </a:xfrm>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ECB8568E-994A-40EE-9BC2-72568139C863}" type="datetime1">
              <a:rPr lang="en-US"/>
              <a:pPr>
                <a:defRPr/>
              </a:pPr>
              <a:t>6/7/2021</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Add a footer</a:t>
            </a:r>
            <a:endParaRPr lang="en-US" dirty="0"/>
          </a:p>
        </p:txBody>
      </p:sp>
      <p:sp>
        <p:nvSpPr>
          <p:cNvPr id="5" name="Slide Number Placeholder 5"/>
          <p:cNvSpPr>
            <a:spLocks noGrp="1"/>
          </p:cNvSpPr>
          <p:nvPr>
            <p:ph type="sldNum" sz="quarter" idx="12"/>
          </p:nvPr>
        </p:nvSpPr>
        <p:spPr/>
        <p:txBody>
          <a:bodyPr/>
          <a:lstStyle>
            <a:lvl1pPr>
              <a:defRPr/>
            </a:lvl1pPr>
          </a:lstStyle>
          <a:p>
            <a:fld id="{EA0035C0-AFDC-4143-A592-592CE2FD9423}" type="slidenum">
              <a:rPr lang="en-US" altLang="en-US"/>
              <a:pPr/>
              <a:t>‹#›</a:t>
            </a:fld>
            <a:endParaRPr lang="en-US" altLang="en-US"/>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0053A1A-5A99-4165-B915-C40C3BE353DE}" type="datetime1">
              <a:rPr lang="en-US"/>
              <a:pPr>
                <a:defRPr/>
              </a:pPr>
              <a:t>6/7/2021</a:t>
            </a:fld>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a:t>Add a footer</a:t>
            </a:r>
            <a:endParaRPr lang="en-US" dirty="0"/>
          </a:p>
        </p:txBody>
      </p:sp>
      <p:sp>
        <p:nvSpPr>
          <p:cNvPr id="4" name="Slide Number Placeholder 5"/>
          <p:cNvSpPr>
            <a:spLocks noGrp="1"/>
          </p:cNvSpPr>
          <p:nvPr>
            <p:ph type="sldNum" sz="quarter" idx="12"/>
          </p:nvPr>
        </p:nvSpPr>
        <p:spPr/>
        <p:txBody>
          <a:bodyPr/>
          <a:lstStyle>
            <a:lvl1pPr>
              <a:defRPr/>
            </a:lvl1pPr>
          </a:lstStyle>
          <a:p>
            <a:fld id="{E7D45EC4-4C77-43CC-B1E9-2602086088CF}" type="slidenum">
              <a:rPr lang="en-US" altLang="en-US"/>
              <a:pPr/>
              <a:t>‹#›</a:t>
            </a:fld>
            <a:endParaRPr lang="en-US" altLang="en-US"/>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158" y="1498604"/>
            <a:ext cx="3853524" cy="1278466"/>
          </a:xfrm>
        </p:spPr>
        <p:txBody>
          <a:bodyPr anchor="b"/>
          <a:lstStyle>
            <a:lvl1pPr>
              <a:defRPr sz="1999"/>
            </a:lvl1pPr>
          </a:lstStyle>
          <a:p>
            <a:r>
              <a:rPr lang="en-US" smtClean="0"/>
              <a:t>Click to edit Master title style</a:t>
            </a:r>
            <a:endParaRPr lang="en-US" dirty="0"/>
          </a:p>
        </p:txBody>
      </p:sp>
      <p:sp>
        <p:nvSpPr>
          <p:cNvPr id="3" name="Content Placeholder 2"/>
          <p:cNvSpPr>
            <a:spLocks noGrp="1"/>
          </p:cNvSpPr>
          <p:nvPr>
            <p:ph idx="1"/>
          </p:nvPr>
        </p:nvSpPr>
        <p:spPr>
          <a:xfrm>
            <a:off x="4759222" y="514925"/>
            <a:ext cx="4512366" cy="55264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158" y="2777069"/>
            <a:ext cx="3853524" cy="2584449"/>
          </a:xfrm>
        </p:spPr>
        <p:txBody>
          <a:bodyPr/>
          <a:lstStyle>
            <a:lvl1pPr marL="0" indent="0">
              <a:buNone/>
              <a:defRPr sz="1400"/>
            </a:lvl1pPr>
            <a:lvl2pPr marL="456926" indent="0">
              <a:buNone/>
              <a:defRPr sz="1400"/>
            </a:lvl2pPr>
            <a:lvl3pPr marL="913852" indent="0">
              <a:buNone/>
              <a:defRPr sz="1200"/>
            </a:lvl3pPr>
            <a:lvl4pPr marL="1370778" indent="0">
              <a:buNone/>
              <a:defRPr sz="1000"/>
            </a:lvl4pPr>
            <a:lvl5pPr marL="1827703" indent="0">
              <a:buNone/>
              <a:defRPr sz="1000"/>
            </a:lvl5pPr>
            <a:lvl6pPr marL="2284628" indent="0">
              <a:buNone/>
              <a:defRPr sz="1000"/>
            </a:lvl6pPr>
            <a:lvl7pPr marL="2741554" indent="0">
              <a:buNone/>
              <a:defRPr sz="1000"/>
            </a:lvl7pPr>
            <a:lvl8pPr marL="3198480" indent="0">
              <a:buNone/>
              <a:defRPr sz="1000"/>
            </a:lvl8pPr>
            <a:lvl9pPr marL="3655406"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2484464-5180-438B-8091-A74801D5F54D}" type="datetime1">
              <a:rPr lang="en-US"/>
              <a:pPr>
                <a:defRPr/>
              </a:pPr>
              <a:t>6/7/2021</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Add a footer</a:t>
            </a:r>
            <a:endParaRPr lang="en-US" dirty="0"/>
          </a:p>
        </p:txBody>
      </p:sp>
      <p:sp>
        <p:nvSpPr>
          <p:cNvPr id="7" name="Slide Number Placeholder 5"/>
          <p:cNvSpPr>
            <a:spLocks noGrp="1"/>
          </p:cNvSpPr>
          <p:nvPr>
            <p:ph type="sldNum" sz="quarter" idx="12"/>
          </p:nvPr>
        </p:nvSpPr>
        <p:spPr/>
        <p:txBody>
          <a:bodyPr/>
          <a:lstStyle>
            <a:lvl1pPr>
              <a:defRPr/>
            </a:lvl1pPr>
          </a:lstStyle>
          <a:p>
            <a:fld id="{7D4A9489-06A9-4D03-8BE2-2A827348E700}" type="slidenum">
              <a:rPr lang="en-US" altLang="en-US"/>
              <a:pPr/>
              <a:t>‹#›</a:t>
            </a:fld>
            <a:endParaRPr lang="en-US" altLang="en-US"/>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158" y="4800600"/>
            <a:ext cx="8594428" cy="566738"/>
          </a:xfrm>
        </p:spPr>
        <p:txBody>
          <a:bodyPr anchor="b"/>
          <a:lstStyle>
            <a:lvl1pPr algn="l">
              <a:defRPr sz="2399"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158" y="609600"/>
            <a:ext cx="8594429" cy="3845718"/>
          </a:xfrm>
        </p:spPr>
        <p:txBody>
          <a:bodyPr rtlCol="0">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77158" y="5367338"/>
            <a:ext cx="8594428" cy="674024"/>
          </a:xfrm>
        </p:spPr>
        <p:txBody>
          <a:bodyPr/>
          <a:lstStyle>
            <a:lvl1pPr marL="0" indent="0">
              <a:buNone/>
              <a:defRPr sz="12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DE1465C-149D-4736-8BC1-914263758136}" type="datetime1">
              <a:rPr lang="en-US"/>
              <a:pPr>
                <a:defRPr/>
              </a:pPr>
              <a:t>6/7/2021</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Add a footer</a:t>
            </a:r>
            <a:endParaRPr lang="en-US" dirty="0"/>
          </a:p>
        </p:txBody>
      </p:sp>
      <p:sp>
        <p:nvSpPr>
          <p:cNvPr id="7" name="Slide Number Placeholder 5"/>
          <p:cNvSpPr>
            <a:spLocks noGrp="1"/>
          </p:cNvSpPr>
          <p:nvPr>
            <p:ph type="sldNum" sz="quarter" idx="12"/>
          </p:nvPr>
        </p:nvSpPr>
        <p:spPr/>
        <p:txBody>
          <a:bodyPr/>
          <a:lstStyle>
            <a:lvl1pPr>
              <a:defRPr/>
            </a:lvl1pPr>
          </a:lstStyle>
          <a:p>
            <a:fld id="{3EAE88B8-CECF-4BA8-81C5-E21FF25B9544}" type="slidenum">
              <a:rPr lang="en-US" altLang="en-US"/>
              <a:pPr/>
              <a:t>‹#›</a:t>
            </a:fld>
            <a:endParaRPr lang="en-US" altLang="en-US"/>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Group 43"/>
          <p:cNvGrpSpPr>
            <a:grpSpLocks/>
          </p:cNvGrpSpPr>
          <p:nvPr/>
        </p:nvGrpSpPr>
        <p:grpSpPr bwMode="auto">
          <a:xfrm>
            <a:off x="0" y="-7938"/>
            <a:ext cx="12188825" cy="6865938"/>
            <a:chOff x="0" y="-8467"/>
            <a:chExt cx="12192000" cy="6866467"/>
          </a:xfrm>
        </p:grpSpPr>
        <p:cxnSp>
          <p:nvCxnSpPr>
            <p:cNvPr id="20" name="Straight Connector 19"/>
            <p:cNvCxnSpPr/>
            <p:nvPr/>
          </p:nvCxnSpPr>
          <p:spPr>
            <a:xfrm>
              <a:off x="9370278" y="-528"/>
              <a:ext cx="1219518" cy="6858528"/>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084" y="3681168"/>
              <a:ext cx="4763741" cy="3176832"/>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316" y="-8467"/>
              <a:ext cx="3007508"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701" y="-8467"/>
              <a:ext cx="258829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014" y="3047706"/>
              <a:ext cx="3259986" cy="381029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3756" y="-8467"/>
              <a:ext cx="2855069"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9438" y="-8467"/>
              <a:ext cx="1289386"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9137" y="-8467"/>
              <a:ext cx="1249687"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2251" y="3589086"/>
              <a:ext cx="1816573" cy="326891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2981"/>
              <a:ext cx="449380" cy="2845019"/>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p:cNvSpPr>
            <a:spLocks noGrp="1"/>
          </p:cNvSpPr>
          <p:nvPr>
            <p:ph type="title"/>
          </p:nvPr>
        </p:nvSpPr>
        <p:spPr bwMode="auto">
          <a:xfrm>
            <a:off x="677863" y="609600"/>
            <a:ext cx="8593137" cy="1320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8" name="Text Placeholder 2"/>
          <p:cNvSpPr>
            <a:spLocks noGrp="1"/>
          </p:cNvSpPr>
          <p:nvPr>
            <p:ph type="body" idx="1"/>
          </p:nvPr>
        </p:nvSpPr>
        <p:spPr bwMode="auto">
          <a:xfrm>
            <a:off x="677863" y="2160588"/>
            <a:ext cx="8593137" cy="3881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7202488" y="6042025"/>
            <a:ext cx="912812" cy="365125"/>
          </a:xfrm>
          <a:prstGeom prst="rect">
            <a:avLst/>
          </a:prstGeom>
        </p:spPr>
        <p:txBody>
          <a:bodyPr vert="horz" lIns="91440" tIns="45720" rIns="91440" bIns="45720" rtlCol="0" anchor="ctr"/>
          <a:lstStyle>
            <a:lvl1pPr algn="r" eaLnBrk="1" hangingPunct="1">
              <a:defRPr sz="900">
                <a:solidFill>
                  <a:schemeClr val="tx1">
                    <a:tint val="75000"/>
                  </a:schemeClr>
                </a:solidFill>
                <a:latin typeface="Arial" panose="020B0604020202020204" pitchFamily="34" charset="0"/>
                <a:cs typeface="Arial" panose="020B0604020202020204" pitchFamily="34" charset="0"/>
              </a:defRPr>
            </a:lvl1pPr>
          </a:lstStyle>
          <a:p>
            <a:pPr>
              <a:defRPr/>
            </a:pPr>
            <a:fld id="{6A65D544-E754-43FD-916E-D0DC083E8632}" type="datetime1">
              <a:rPr lang="en-US"/>
              <a:pPr>
                <a:defRPr/>
              </a:pPr>
              <a:t>6/7/2021</a:t>
            </a:fld>
            <a:endParaRPr lang="en-US" dirty="0"/>
          </a:p>
        </p:txBody>
      </p:sp>
      <p:sp>
        <p:nvSpPr>
          <p:cNvPr id="5" name="Footer Placeholder 4"/>
          <p:cNvSpPr>
            <a:spLocks noGrp="1"/>
          </p:cNvSpPr>
          <p:nvPr>
            <p:ph type="ftr" sz="quarter" idx="3"/>
          </p:nvPr>
        </p:nvSpPr>
        <p:spPr>
          <a:xfrm>
            <a:off x="677863" y="6042025"/>
            <a:ext cx="6296025" cy="365125"/>
          </a:xfrm>
          <a:prstGeom prst="rect">
            <a:avLst/>
          </a:prstGeom>
        </p:spPr>
        <p:txBody>
          <a:bodyPr vert="horz" lIns="91440" tIns="45720" rIns="91440" bIns="45720" rtlCol="0" anchor="ctr"/>
          <a:lstStyle>
            <a:lvl1pPr algn="l" eaLnBrk="1" hangingPunct="1">
              <a:defRPr sz="900">
                <a:solidFill>
                  <a:schemeClr val="tx1">
                    <a:tint val="75000"/>
                  </a:schemeClr>
                </a:solidFill>
                <a:latin typeface="Arial" panose="020B0604020202020204" pitchFamily="34" charset="0"/>
                <a:cs typeface="Arial" panose="020B0604020202020204" pitchFamily="34" charset="0"/>
              </a:defRPr>
            </a:lvl1pPr>
          </a:lstStyle>
          <a:p>
            <a:pPr>
              <a:defRPr/>
            </a:pPr>
            <a:r>
              <a:rPr lang="en-US"/>
              <a:t>Add a footer</a:t>
            </a:r>
            <a:endParaRPr lang="en-US" dirty="0"/>
          </a:p>
        </p:txBody>
      </p:sp>
      <p:sp>
        <p:nvSpPr>
          <p:cNvPr id="6" name="Slide Number Placeholder 5"/>
          <p:cNvSpPr>
            <a:spLocks noGrp="1"/>
          </p:cNvSpPr>
          <p:nvPr>
            <p:ph type="sldNum" sz="quarter" idx="4"/>
          </p:nvPr>
        </p:nvSpPr>
        <p:spPr>
          <a:xfrm>
            <a:off x="8588375" y="6042025"/>
            <a:ext cx="682625"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chemeClr val="accent1"/>
                </a:solidFill>
              </a:defRPr>
            </a:lvl1pPr>
          </a:lstStyle>
          <a:p>
            <a:fld id="{7AA44C73-89F2-4F87-8A6E-ADC4BFA663D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019" r:id="rId1"/>
    <p:sldLayoutId id="2147484006" r:id="rId2"/>
    <p:sldLayoutId id="2147484007" r:id="rId3"/>
    <p:sldLayoutId id="2147484008" r:id="rId4"/>
    <p:sldLayoutId id="2147484009" r:id="rId5"/>
    <p:sldLayoutId id="2147484010" r:id="rId6"/>
    <p:sldLayoutId id="2147484011" r:id="rId7"/>
    <p:sldLayoutId id="2147484012" r:id="rId8"/>
    <p:sldLayoutId id="2147484013" r:id="rId9"/>
    <p:sldLayoutId id="2147484014" r:id="rId10"/>
    <p:sldLayoutId id="2147484020" r:id="rId11"/>
    <p:sldLayoutId id="2147484015" r:id="rId12"/>
    <p:sldLayoutId id="2147484021" r:id="rId13"/>
    <p:sldLayoutId id="2147484016" r:id="rId14"/>
    <p:sldLayoutId id="2147484017" r:id="rId15"/>
    <p:sldLayoutId id="2147484018" r:id="rId16"/>
  </p:sldLayoutIdLst>
  <p:transition spd="med">
    <p:fade/>
  </p:transition>
  <p:timing>
    <p:tnLst>
      <p:par>
        <p:cTn id="1" dur="indefinite" restart="never" nodeType="tmRoot"/>
      </p:par>
    </p:tnLst>
  </p:timing>
  <p:hf sldNum="0" hdr="0" ftr="0" dt="0"/>
  <p:txStyles>
    <p:titleStyle>
      <a:lvl1pPr algn="l" defTabSz="455613" rtl="0" eaLnBrk="0" fontAlgn="base" hangingPunct="0">
        <a:spcBef>
          <a:spcPct val="0"/>
        </a:spcBef>
        <a:spcAft>
          <a:spcPct val="0"/>
        </a:spcAft>
        <a:defRPr sz="3500" kern="1200">
          <a:solidFill>
            <a:schemeClr val="accent1"/>
          </a:solidFill>
          <a:latin typeface="+mj-lt"/>
          <a:ea typeface="+mj-ea"/>
          <a:cs typeface="+mj-cs"/>
        </a:defRPr>
      </a:lvl1pPr>
      <a:lvl2pPr algn="l" defTabSz="455613" rtl="0" eaLnBrk="0" fontAlgn="base" hangingPunct="0">
        <a:spcBef>
          <a:spcPct val="0"/>
        </a:spcBef>
        <a:spcAft>
          <a:spcPct val="0"/>
        </a:spcAft>
        <a:defRPr sz="3500">
          <a:solidFill>
            <a:schemeClr val="accent1"/>
          </a:solidFill>
          <a:latin typeface="Trebuchet MS" panose="020B0603020202020204" pitchFamily="34" charset="0"/>
        </a:defRPr>
      </a:lvl2pPr>
      <a:lvl3pPr algn="l" defTabSz="455613" rtl="0" eaLnBrk="0" fontAlgn="base" hangingPunct="0">
        <a:spcBef>
          <a:spcPct val="0"/>
        </a:spcBef>
        <a:spcAft>
          <a:spcPct val="0"/>
        </a:spcAft>
        <a:defRPr sz="3500">
          <a:solidFill>
            <a:schemeClr val="accent1"/>
          </a:solidFill>
          <a:latin typeface="Trebuchet MS" panose="020B0603020202020204" pitchFamily="34" charset="0"/>
        </a:defRPr>
      </a:lvl3pPr>
      <a:lvl4pPr algn="l" defTabSz="455613" rtl="0" eaLnBrk="0" fontAlgn="base" hangingPunct="0">
        <a:spcBef>
          <a:spcPct val="0"/>
        </a:spcBef>
        <a:spcAft>
          <a:spcPct val="0"/>
        </a:spcAft>
        <a:defRPr sz="3500">
          <a:solidFill>
            <a:schemeClr val="accent1"/>
          </a:solidFill>
          <a:latin typeface="Trebuchet MS" panose="020B0603020202020204" pitchFamily="34" charset="0"/>
        </a:defRPr>
      </a:lvl4pPr>
      <a:lvl5pPr algn="l" defTabSz="455613" rtl="0" eaLnBrk="0" fontAlgn="base" hangingPunct="0">
        <a:spcBef>
          <a:spcPct val="0"/>
        </a:spcBef>
        <a:spcAft>
          <a:spcPct val="0"/>
        </a:spcAft>
        <a:defRPr sz="35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1313" indent="-341313" algn="l" defTabSz="455613" rtl="0" eaLnBrk="0" fontAlgn="base" hangingPunct="0">
        <a:spcBef>
          <a:spcPts val="1000"/>
        </a:spcBef>
        <a:spcAft>
          <a:spcPct val="0"/>
        </a:spcAft>
        <a:buClr>
          <a:schemeClr val="accent1"/>
        </a:buClr>
        <a:buSzPct val="80000"/>
        <a:buFont typeface="Wingdings 3" pitchFamily="18" charset="2"/>
        <a:buChar char=""/>
        <a:defRPr sz="1700" kern="1200">
          <a:solidFill>
            <a:srgbClr val="404040"/>
          </a:solidFill>
          <a:latin typeface="+mn-lt"/>
          <a:ea typeface="+mn-ea"/>
          <a:cs typeface="+mn-cs"/>
        </a:defRPr>
      </a:lvl1pPr>
      <a:lvl2pPr marL="741363" indent="-284163" algn="l" defTabSz="455613" rtl="0" eaLnBrk="0" fontAlgn="base" hangingPunct="0">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1413" indent="-227013" algn="l" defTabSz="455613" rtl="0" eaLnBrk="0" fontAlgn="base" hangingPunct="0">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598613" indent="-227013" algn="l" defTabSz="455613" rtl="0" eaLnBrk="0" fontAlgn="base" hangingPunct="0">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5813" indent="-227013" algn="l" defTabSz="455613" rtl="0" eaLnBrk="0" fontAlgn="base" hangingPunct="0">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vl6pPr marL="2513846"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0908"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7971"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5034"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063" rtl="0" eaLnBrk="1" latinLnBrk="0" hangingPunct="1">
        <a:defRPr sz="1799" kern="1200">
          <a:solidFill>
            <a:schemeClr val="tx1"/>
          </a:solidFill>
          <a:latin typeface="+mn-lt"/>
          <a:ea typeface="+mn-ea"/>
          <a:cs typeface="+mn-cs"/>
        </a:defRPr>
      </a:lvl1pPr>
      <a:lvl2pPr marL="457063" algn="l" defTabSz="457063" rtl="0" eaLnBrk="1" latinLnBrk="0" hangingPunct="1">
        <a:defRPr sz="1799" kern="1200">
          <a:solidFill>
            <a:schemeClr val="tx1"/>
          </a:solidFill>
          <a:latin typeface="+mn-lt"/>
          <a:ea typeface="+mn-ea"/>
          <a:cs typeface="+mn-cs"/>
        </a:defRPr>
      </a:lvl2pPr>
      <a:lvl3pPr marL="914126" algn="l" defTabSz="457063" rtl="0" eaLnBrk="1" latinLnBrk="0" hangingPunct="1">
        <a:defRPr sz="1799" kern="1200">
          <a:solidFill>
            <a:schemeClr val="tx1"/>
          </a:solidFill>
          <a:latin typeface="+mn-lt"/>
          <a:ea typeface="+mn-ea"/>
          <a:cs typeface="+mn-cs"/>
        </a:defRPr>
      </a:lvl3pPr>
      <a:lvl4pPr marL="1371189" algn="l" defTabSz="457063" rtl="0" eaLnBrk="1" latinLnBrk="0" hangingPunct="1">
        <a:defRPr sz="1799" kern="1200">
          <a:solidFill>
            <a:schemeClr val="tx1"/>
          </a:solidFill>
          <a:latin typeface="+mn-lt"/>
          <a:ea typeface="+mn-ea"/>
          <a:cs typeface="+mn-cs"/>
        </a:defRPr>
      </a:lvl4pPr>
      <a:lvl5pPr marL="1828251" algn="l" defTabSz="457063" rtl="0" eaLnBrk="1" latinLnBrk="0" hangingPunct="1">
        <a:defRPr sz="1799" kern="1200">
          <a:solidFill>
            <a:schemeClr val="tx1"/>
          </a:solidFill>
          <a:latin typeface="+mn-lt"/>
          <a:ea typeface="+mn-ea"/>
          <a:cs typeface="+mn-cs"/>
        </a:defRPr>
      </a:lvl5pPr>
      <a:lvl6pPr marL="2285314" algn="l" defTabSz="457063" rtl="0" eaLnBrk="1" latinLnBrk="0" hangingPunct="1">
        <a:defRPr sz="1799" kern="1200">
          <a:solidFill>
            <a:schemeClr val="tx1"/>
          </a:solidFill>
          <a:latin typeface="+mn-lt"/>
          <a:ea typeface="+mn-ea"/>
          <a:cs typeface="+mn-cs"/>
        </a:defRPr>
      </a:lvl6pPr>
      <a:lvl7pPr marL="2742377" algn="l" defTabSz="457063" rtl="0" eaLnBrk="1" latinLnBrk="0" hangingPunct="1">
        <a:defRPr sz="1799" kern="1200">
          <a:solidFill>
            <a:schemeClr val="tx1"/>
          </a:solidFill>
          <a:latin typeface="+mn-lt"/>
          <a:ea typeface="+mn-ea"/>
          <a:cs typeface="+mn-cs"/>
        </a:defRPr>
      </a:lvl7pPr>
      <a:lvl8pPr marL="3199440" algn="l" defTabSz="457063" rtl="0" eaLnBrk="1" latinLnBrk="0" hangingPunct="1">
        <a:defRPr sz="1799" kern="1200">
          <a:solidFill>
            <a:schemeClr val="tx1"/>
          </a:solidFill>
          <a:latin typeface="+mn-lt"/>
          <a:ea typeface="+mn-ea"/>
          <a:cs typeface="+mn-cs"/>
        </a:defRPr>
      </a:lvl8pPr>
      <a:lvl9pPr marL="3656503" algn="l" defTabSz="457063" rtl="0" eaLnBrk="1" latinLnBrk="0" hangingPunct="1">
        <a:defRPr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1676400"/>
            <a:ext cx="9451975" cy="1244600"/>
          </a:xfrm>
        </p:spPr>
        <p:txBody>
          <a:bodyPr rtlCol="0">
            <a:normAutofit/>
          </a:bodyPr>
          <a:lstStyle/>
          <a:p>
            <a:pPr defTabSz="914126" eaLnBrk="1" fontAlgn="auto" hangingPunct="1">
              <a:spcAft>
                <a:spcPts val="0"/>
              </a:spcAft>
              <a:defRPr/>
            </a:pPr>
            <a:r>
              <a:rPr lang="en-US" sz="3600" b="1" dirty="0" smtClean="0">
                <a:solidFill>
                  <a:schemeClr val="accent1">
                    <a:lumMod val="50000"/>
                  </a:schemeClr>
                </a:solidFill>
                <a:latin typeface="Times New Roman" panose="02020603050405020304" pitchFamily="18" charset="0"/>
                <a:cs typeface="Times New Roman" pitchFamily="18" charset="0"/>
              </a:rPr>
              <a:t>GIỚI THIỆU NGHỊ ĐỊNH SỐ 15/2018/NĐ-CP</a:t>
            </a:r>
            <a:endParaRPr lang="en-US" sz="3600" b="1" dirty="0">
              <a:solidFill>
                <a:schemeClr val="accent1">
                  <a:lumMod val="50000"/>
                </a:schemeClr>
              </a:solidFill>
              <a:latin typeface="Times New Roman" pitchFamily="18" charset="0"/>
              <a:cs typeface="Times New Roman" pitchFamily="18" charset="0"/>
            </a:endParaRPr>
          </a:p>
        </p:txBody>
      </p:sp>
      <p:sp>
        <p:nvSpPr>
          <p:cNvPr id="7171" name="Subtitle 2"/>
          <p:cNvSpPr>
            <a:spLocks noGrp="1"/>
          </p:cNvSpPr>
          <p:nvPr>
            <p:ph type="subTitle" idx="1"/>
          </p:nvPr>
        </p:nvSpPr>
        <p:spPr>
          <a:xfrm>
            <a:off x="836612" y="3200400"/>
            <a:ext cx="8999537" cy="1655763"/>
          </a:xfrm>
        </p:spPr>
        <p:txBody>
          <a:bodyPr/>
          <a:lstStyle/>
          <a:p>
            <a:pPr algn="ctr" eaLnBrk="1" hangingPunct="1">
              <a:spcBef>
                <a:spcPct val="0"/>
              </a:spcBef>
            </a:pPr>
            <a:r>
              <a:rPr lang="en-US" altLang="en-US" sz="3400" b="1" dirty="0" err="1" smtClean="0">
                <a:solidFill>
                  <a:schemeClr val="tx1"/>
                </a:solidFill>
                <a:latin typeface="Times New Roman" pitchFamily="18" charset="0"/>
                <a:cs typeface="Times New Roman" pitchFamily="18" charset="0"/>
              </a:rPr>
              <a:t>Quy</a:t>
            </a:r>
            <a:r>
              <a:rPr lang="en-US" altLang="en-US" sz="3400" b="1" dirty="0" smtClean="0">
                <a:solidFill>
                  <a:schemeClr val="tx1"/>
                </a:solidFill>
                <a:latin typeface="Times New Roman" pitchFamily="18" charset="0"/>
                <a:cs typeface="Times New Roman" pitchFamily="18" charset="0"/>
              </a:rPr>
              <a:t> </a:t>
            </a:r>
            <a:r>
              <a:rPr lang="en-US" altLang="en-US" sz="3400" b="1" dirty="0" err="1" smtClean="0">
                <a:solidFill>
                  <a:schemeClr val="tx1"/>
                </a:solidFill>
                <a:latin typeface="Times New Roman" pitchFamily="18" charset="0"/>
                <a:cs typeface="Times New Roman" pitchFamily="18" charset="0"/>
              </a:rPr>
              <a:t>định</a:t>
            </a:r>
            <a:r>
              <a:rPr lang="en-US" altLang="en-US" sz="3400" b="1" dirty="0" smtClean="0">
                <a:solidFill>
                  <a:schemeClr val="tx1"/>
                </a:solidFill>
                <a:latin typeface="Times New Roman" pitchFamily="18" charset="0"/>
                <a:cs typeface="Times New Roman" pitchFamily="18" charset="0"/>
              </a:rPr>
              <a:t> chi </a:t>
            </a:r>
            <a:r>
              <a:rPr lang="en-US" altLang="en-US" sz="3400" b="1" dirty="0" err="1" smtClean="0">
                <a:solidFill>
                  <a:schemeClr val="tx1"/>
                </a:solidFill>
                <a:latin typeface="Times New Roman" pitchFamily="18" charset="0"/>
                <a:cs typeface="Times New Roman" pitchFamily="18" charset="0"/>
              </a:rPr>
              <a:t>tiết</a:t>
            </a:r>
            <a:r>
              <a:rPr lang="en-US" altLang="en-US" sz="3400" b="1" dirty="0" smtClean="0">
                <a:solidFill>
                  <a:schemeClr val="tx1"/>
                </a:solidFill>
                <a:latin typeface="Times New Roman" pitchFamily="18" charset="0"/>
                <a:cs typeface="Times New Roman" pitchFamily="18" charset="0"/>
              </a:rPr>
              <a:t> </a:t>
            </a:r>
            <a:r>
              <a:rPr lang="en-US" altLang="en-US" sz="3400" b="1" dirty="0" err="1" smtClean="0">
                <a:solidFill>
                  <a:schemeClr val="tx1"/>
                </a:solidFill>
                <a:latin typeface="Times New Roman" pitchFamily="18" charset="0"/>
                <a:cs typeface="Times New Roman" pitchFamily="18" charset="0"/>
              </a:rPr>
              <a:t>thi</a:t>
            </a:r>
            <a:r>
              <a:rPr lang="en-US" altLang="en-US" sz="3400" b="1" dirty="0" smtClean="0">
                <a:solidFill>
                  <a:schemeClr val="tx1"/>
                </a:solidFill>
                <a:latin typeface="Times New Roman" pitchFamily="18" charset="0"/>
                <a:cs typeface="Times New Roman" pitchFamily="18" charset="0"/>
              </a:rPr>
              <a:t> </a:t>
            </a:r>
            <a:r>
              <a:rPr lang="en-US" altLang="en-US" sz="3400" b="1" dirty="0" err="1" smtClean="0">
                <a:solidFill>
                  <a:schemeClr val="tx1"/>
                </a:solidFill>
                <a:latin typeface="Times New Roman" pitchFamily="18" charset="0"/>
                <a:cs typeface="Times New Roman" pitchFamily="18" charset="0"/>
              </a:rPr>
              <a:t>hành</a:t>
            </a:r>
            <a:r>
              <a:rPr lang="en-US" altLang="en-US" sz="3400" b="1" dirty="0" smtClean="0">
                <a:solidFill>
                  <a:schemeClr val="tx1"/>
                </a:solidFill>
                <a:latin typeface="Times New Roman" pitchFamily="18" charset="0"/>
                <a:cs typeface="Times New Roman" pitchFamily="18" charset="0"/>
              </a:rPr>
              <a:t> </a:t>
            </a:r>
            <a:r>
              <a:rPr lang="en-US" altLang="en-US" sz="3400" b="1" dirty="0" err="1" smtClean="0">
                <a:solidFill>
                  <a:schemeClr val="tx1"/>
                </a:solidFill>
                <a:latin typeface="Times New Roman" pitchFamily="18" charset="0"/>
                <a:cs typeface="Times New Roman" pitchFamily="18" charset="0"/>
              </a:rPr>
              <a:t>một</a:t>
            </a:r>
            <a:r>
              <a:rPr lang="en-US" altLang="en-US" sz="3400" b="1" dirty="0" smtClean="0">
                <a:solidFill>
                  <a:schemeClr val="tx1"/>
                </a:solidFill>
                <a:latin typeface="Times New Roman" pitchFamily="18" charset="0"/>
                <a:cs typeface="Times New Roman" pitchFamily="18" charset="0"/>
              </a:rPr>
              <a:t> </a:t>
            </a:r>
            <a:r>
              <a:rPr lang="en-US" altLang="en-US" sz="3400" b="1" dirty="0" err="1" smtClean="0">
                <a:solidFill>
                  <a:schemeClr val="tx1"/>
                </a:solidFill>
                <a:latin typeface="Times New Roman" pitchFamily="18" charset="0"/>
                <a:cs typeface="Times New Roman" pitchFamily="18" charset="0"/>
              </a:rPr>
              <a:t>số</a:t>
            </a:r>
            <a:r>
              <a:rPr lang="en-US" altLang="en-US" sz="3400" b="1" dirty="0" smtClean="0">
                <a:solidFill>
                  <a:schemeClr val="tx1"/>
                </a:solidFill>
                <a:latin typeface="Times New Roman" pitchFamily="18" charset="0"/>
                <a:cs typeface="Times New Roman" pitchFamily="18" charset="0"/>
              </a:rPr>
              <a:t> </a:t>
            </a:r>
            <a:r>
              <a:rPr lang="en-US" altLang="en-US" sz="3400" b="1" dirty="0" err="1" smtClean="0">
                <a:solidFill>
                  <a:schemeClr val="tx1"/>
                </a:solidFill>
                <a:latin typeface="Times New Roman" pitchFamily="18" charset="0"/>
                <a:cs typeface="Times New Roman" pitchFamily="18" charset="0"/>
              </a:rPr>
              <a:t>điều</a:t>
            </a:r>
            <a:r>
              <a:rPr lang="en-US" altLang="en-US" sz="3400" b="1" dirty="0" smtClean="0">
                <a:solidFill>
                  <a:schemeClr val="tx1"/>
                </a:solidFill>
                <a:latin typeface="Times New Roman" pitchFamily="18" charset="0"/>
                <a:cs typeface="Times New Roman" pitchFamily="18" charset="0"/>
              </a:rPr>
              <a:t> </a:t>
            </a:r>
          </a:p>
          <a:p>
            <a:pPr algn="ctr" eaLnBrk="1" hangingPunct="1">
              <a:spcBef>
                <a:spcPct val="0"/>
              </a:spcBef>
            </a:pPr>
            <a:r>
              <a:rPr lang="en-US" altLang="en-US" sz="3400" b="1" dirty="0" err="1" smtClean="0">
                <a:solidFill>
                  <a:schemeClr val="tx1"/>
                </a:solidFill>
                <a:latin typeface="Times New Roman" pitchFamily="18" charset="0"/>
                <a:cs typeface="Times New Roman" pitchFamily="18" charset="0"/>
              </a:rPr>
              <a:t>của</a:t>
            </a:r>
            <a:r>
              <a:rPr lang="en-US" altLang="en-US" sz="3400" b="1" dirty="0" smtClean="0">
                <a:solidFill>
                  <a:schemeClr val="tx1"/>
                </a:solidFill>
                <a:latin typeface="Times New Roman" pitchFamily="18" charset="0"/>
                <a:cs typeface="Times New Roman" pitchFamily="18" charset="0"/>
              </a:rPr>
              <a:t> </a:t>
            </a:r>
            <a:r>
              <a:rPr lang="en-US" altLang="en-US" sz="3400" b="1" dirty="0" err="1" smtClean="0">
                <a:solidFill>
                  <a:schemeClr val="tx1"/>
                </a:solidFill>
                <a:latin typeface="Times New Roman" pitchFamily="18" charset="0"/>
                <a:cs typeface="Times New Roman" pitchFamily="18" charset="0"/>
              </a:rPr>
              <a:t>Luật</a:t>
            </a:r>
            <a:r>
              <a:rPr lang="en-US" altLang="en-US" sz="3400" b="1" dirty="0" smtClean="0">
                <a:solidFill>
                  <a:schemeClr val="tx1"/>
                </a:solidFill>
                <a:latin typeface="Times New Roman" pitchFamily="18" charset="0"/>
                <a:cs typeface="Times New Roman" pitchFamily="18" charset="0"/>
              </a:rPr>
              <a:t> An </a:t>
            </a:r>
            <a:r>
              <a:rPr lang="en-US" altLang="en-US" sz="3400" b="1" dirty="0" err="1" smtClean="0">
                <a:solidFill>
                  <a:schemeClr val="tx1"/>
                </a:solidFill>
                <a:latin typeface="Times New Roman" pitchFamily="18" charset="0"/>
                <a:cs typeface="Times New Roman" pitchFamily="18" charset="0"/>
              </a:rPr>
              <a:t>toàn</a:t>
            </a:r>
            <a:r>
              <a:rPr lang="en-US" altLang="en-US" sz="3400" b="1" dirty="0" smtClean="0">
                <a:solidFill>
                  <a:schemeClr val="tx1"/>
                </a:solidFill>
                <a:latin typeface="Times New Roman" pitchFamily="18" charset="0"/>
                <a:cs typeface="Times New Roman" pitchFamily="18" charset="0"/>
              </a:rPr>
              <a:t> </a:t>
            </a:r>
            <a:r>
              <a:rPr lang="en-US" altLang="en-US" sz="3400" b="1" dirty="0" err="1" smtClean="0">
                <a:solidFill>
                  <a:schemeClr val="tx1"/>
                </a:solidFill>
                <a:latin typeface="Times New Roman" pitchFamily="18" charset="0"/>
                <a:cs typeface="Times New Roman" pitchFamily="18" charset="0"/>
              </a:rPr>
              <a:t>thực</a:t>
            </a:r>
            <a:r>
              <a:rPr lang="en-US" altLang="en-US" sz="3400" b="1" dirty="0" smtClean="0">
                <a:solidFill>
                  <a:schemeClr val="tx1"/>
                </a:solidFill>
                <a:latin typeface="Times New Roman" pitchFamily="18" charset="0"/>
                <a:cs typeface="Times New Roman" pitchFamily="18" charset="0"/>
              </a:rPr>
              <a:t> </a:t>
            </a:r>
            <a:r>
              <a:rPr lang="en-US" altLang="en-US" sz="3400" b="1" dirty="0" err="1" smtClean="0">
                <a:solidFill>
                  <a:schemeClr val="tx1"/>
                </a:solidFill>
                <a:latin typeface="Times New Roman" pitchFamily="18" charset="0"/>
                <a:cs typeface="Times New Roman" pitchFamily="18" charset="0"/>
              </a:rPr>
              <a:t>phẩm</a:t>
            </a:r>
            <a:endParaRPr lang="en-US" altLang="en-US" sz="3400" b="1" dirty="0" smtClean="0">
              <a:solidFill>
                <a:schemeClr val="tx1"/>
              </a:solidFill>
              <a:latin typeface="Times New Roman" pitchFamily="18" charset="0"/>
              <a:cs typeface="Times New Roman" pitchFamily="18" charset="0"/>
            </a:endParaRPr>
          </a:p>
        </p:txBody>
      </p:sp>
      <p:sp>
        <p:nvSpPr>
          <p:cNvPr id="4" name="Rectangle 6"/>
          <p:cNvSpPr>
            <a:spLocks noChangeArrowheads="1"/>
          </p:cNvSpPr>
          <p:nvPr/>
        </p:nvSpPr>
        <p:spPr bwMode="auto">
          <a:xfrm>
            <a:off x="3046413" y="303213"/>
            <a:ext cx="4724400" cy="1200150"/>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defTabSz="1218987" eaLnBrk="1" fontAlgn="auto" hangingPunct="1">
              <a:spcBef>
                <a:spcPts val="0"/>
              </a:spcBef>
              <a:spcAft>
                <a:spcPts val="0"/>
              </a:spcAft>
              <a:defRPr/>
            </a:pPr>
            <a:r>
              <a:rPr lang="en-US" dirty="0">
                <a:latin typeface="Times New Roman" pitchFamily="18" charset="0"/>
                <a:cs typeface="Times New Roman" pitchFamily="18" charset="0"/>
              </a:rPr>
              <a:t>BỘ Y TẾ</a:t>
            </a:r>
          </a:p>
          <a:p>
            <a:pPr algn="ctr" defTabSz="1218987" eaLnBrk="1" fontAlgn="auto" hangingPunct="1">
              <a:spcBef>
                <a:spcPts val="0"/>
              </a:spcBef>
              <a:spcAft>
                <a:spcPts val="0"/>
              </a:spcAft>
              <a:defRPr/>
            </a:pPr>
            <a:r>
              <a:rPr lang="en-US" b="1" dirty="0">
                <a:latin typeface="Times New Roman" pitchFamily="18" charset="0"/>
                <a:cs typeface="Times New Roman" pitchFamily="18" charset="0"/>
              </a:rPr>
              <a:t>CỤC AN TOÀN THỰC PHẨM</a:t>
            </a:r>
          </a:p>
          <a:p>
            <a:pPr algn="ctr" defTabSz="1218987" eaLnBrk="1" fontAlgn="auto" hangingPunct="1">
              <a:spcBef>
                <a:spcPts val="0"/>
              </a:spcBef>
              <a:spcAft>
                <a:spcPts val="0"/>
              </a:spcAft>
              <a:defRPr/>
            </a:pPr>
            <a:r>
              <a:rPr lang="en-US" b="1" dirty="0">
                <a:latin typeface="Times New Roman" pitchFamily="18" charset="0"/>
                <a:cs typeface="Times New Roman" pitchFamily="18" charset="0"/>
              </a:rPr>
              <a:t>***</a:t>
            </a:r>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284163" y="1023938"/>
            <a:ext cx="9232900" cy="6477000"/>
          </a:xfrm>
        </p:spPr>
        <p:txBody>
          <a:bodyPr/>
          <a:lstStyle/>
          <a:p>
            <a:pPr marL="0" indent="0" algn="just" defTabSz="912813" eaLnBrk="1" hangingPunct="1">
              <a:buFont typeface="Wingdings 3" pitchFamily="18" charset="2"/>
              <a:buNone/>
            </a:pPr>
            <a:r>
              <a:rPr lang="vi-VN" altLang="en-US" sz="2800" b="1" smtClean="0">
                <a:solidFill>
                  <a:schemeClr val="tx1"/>
                </a:solidFill>
                <a:latin typeface="Times New Roman" pitchFamily="18" charset="0"/>
                <a:cs typeface="Times New Roman" pitchFamily="18" charset="0"/>
              </a:rPr>
              <a:t>8. Cơ sở sản xuất ban đầu nhỏ lẻ </a:t>
            </a:r>
            <a:r>
              <a:rPr lang="vi-VN" altLang="en-US" sz="2800" smtClean="0">
                <a:solidFill>
                  <a:schemeClr val="tx1"/>
                </a:solidFill>
                <a:latin typeface="Times New Roman" pitchFamily="18" charset="0"/>
                <a:cs typeface="Times New Roman" pitchFamily="18" charset="0"/>
              </a:rPr>
              <a:t>là cơ sở trồng trọt, chăn nuôi, thu hái, đánh bắt, khai thác các nguyên liệu thực phẩm </a:t>
            </a:r>
            <a:r>
              <a:rPr lang="en-US" altLang="en-US" sz="2800" smtClean="0">
                <a:solidFill>
                  <a:schemeClr val="tx1"/>
                </a:solidFill>
                <a:latin typeface="Times New Roman" pitchFamily="18" charset="0"/>
                <a:cs typeface="Times New Roman" pitchFamily="18" charset="0"/>
              </a:rPr>
              <a:t>ở </a:t>
            </a:r>
            <a:r>
              <a:rPr lang="vi-VN" altLang="en-US" sz="2800" smtClean="0">
                <a:solidFill>
                  <a:schemeClr val="tx1"/>
                </a:solidFill>
                <a:latin typeface="Times New Roman" pitchFamily="18" charset="0"/>
                <a:cs typeface="Times New Roman" pitchFamily="18" charset="0"/>
              </a:rPr>
              <a:t>quy mô hộ gia đình, hộ cá thể có hoặc không có giấy chứng nhận đăng ký doanh nghiệp.</a:t>
            </a:r>
            <a:endParaRPr lang="en-US" altLang="en-US" sz="2800" smtClean="0">
              <a:solidFill>
                <a:schemeClr val="tx1"/>
              </a:solidFill>
              <a:latin typeface="Times New Roman" pitchFamily="18" charset="0"/>
              <a:cs typeface="Times New Roman" pitchFamily="18" charset="0"/>
            </a:endParaRPr>
          </a:p>
          <a:p>
            <a:pPr marL="0" indent="0" algn="just" defTabSz="912813" eaLnBrk="1" hangingPunct="1">
              <a:buFont typeface="Wingdings 3" pitchFamily="18" charset="2"/>
              <a:buNone/>
            </a:pPr>
            <a:r>
              <a:rPr lang="vi-VN" altLang="en-US" sz="2800" b="1" smtClean="0">
                <a:solidFill>
                  <a:schemeClr val="tx1"/>
                </a:solidFill>
                <a:latin typeface="Times New Roman" pitchFamily="18" charset="0"/>
                <a:cs typeface="Times New Roman" pitchFamily="18" charset="0"/>
              </a:rPr>
              <a:t>9. Cơ sở sơ chế nhỏ lẻ</a:t>
            </a:r>
            <a:r>
              <a:rPr lang="vi-VN" altLang="en-US" sz="2800" smtClean="0">
                <a:solidFill>
                  <a:schemeClr val="tx1"/>
                </a:solidFill>
                <a:latin typeface="Times New Roman" pitchFamily="18" charset="0"/>
                <a:cs typeface="Times New Roman" pitchFamily="18" charset="0"/>
              </a:rPr>
              <a:t> là cơ sở sơ chế thực phẩm ở quy mô hộ gia đình, hộ cá thể có hoặc không có giấy chứng nhận đăng ký doanh nghiệp.</a:t>
            </a:r>
            <a:endParaRPr lang="en-US" altLang="en-US" sz="2800" smtClean="0">
              <a:solidFill>
                <a:schemeClr val="tx1"/>
              </a:solidFill>
              <a:latin typeface="Times New Roman" pitchFamily="18" charset="0"/>
              <a:cs typeface="Times New Roman" pitchFamily="18" charset="0"/>
            </a:endParaRPr>
          </a:p>
          <a:p>
            <a:pPr marL="0" indent="0" algn="just" defTabSz="912813" eaLnBrk="1" hangingPunct="1">
              <a:buFont typeface="Wingdings 3" pitchFamily="18" charset="2"/>
              <a:buNone/>
            </a:pPr>
            <a:r>
              <a:rPr lang="vi-VN" altLang="en-US" sz="2800" b="1" smtClean="0">
                <a:solidFill>
                  <a:schemeClr val="tx1"/>
                </a:solidFill>
                <a:latin typeface="Times New Roman" pitchFamily="18" charset="0"/>
                <a:cs typeface="Times New Roman" pitchFamily="18" charset="0"/>
              </a:rPr>
              <a:t>10. Cơ sở kinh doanh thực phẩm nhỏ lẻ </a:t>
            </a:r>
            <a:r>
              <a:rPr lang="vi-VN" altLang="en-US" sz="2800" smtClean="0">
                <a:solidFill>
                  <a:schemeClr val="tx1"/>
                </a:solidFill>
                <a:latin typeface="Times New Roman" pitchFamily="18" charset="0"/>
                <a:cs typeface="Times New Roman" pitchFamily="18" charset="0"/>
              </a:rPr>
              <a:t>là cơ sở do cá nhân, nhóm cá nhân, hộ gia đình thực hiện đăng ký hộ kinh doanh và cơ sở không được cấp Giấy chứng nhận đăng ký kinh doanh hoặc Giấy chứng nhận đăng ký doanh nghiệp hoặc Giấy chứng nhận đầu tư theo quy định của pháp luật.</a:t>
            </a:r>
            <a:endParaRPr lang="en-US" altLang="en-US" sz="2800" smtClean="0">
              <a:solidFill>
                <a:schemeClr val="tx1"/>
              </a:solidFill>
              <a:latin typeface="Times New Roman" pitchFamily="18" charset="0"/>
              <a:cs typeface="Times New Roman" pitchFamily="18" charset="0"/>
            </a:endParaRPr>
          </a:p>
        </p:txBody>
      </p:sp>
      <p:sp>
        <p:nvSpPr>
          <p:cNvPr id="15363" name="Title 1"/>
          <p:cNvSpPr txBox="1">
            <a:spLocks/>
          </p:cNvSpPr>
          <p:nvPr/>
        </p:nvSpPr>
        <p:spPr bwMode="auto">
          <a:xfrm>
            <a:off x="455613" y="109538"/>
            <a:ext cx="9372600" cy="914400"/>
          </a:xfrm>
          <a:prstGeom prst="rect">
            <a:avLst/>
          </a:prstGeom>
          <a:noFill/>
          <a:ln w="9525">
            <a:noFill/>
            <a:miter lim="800000"/>
            <a:headEnd/>
            <a:tailEnd/>
          </a:ln>
        </p:spPr>
        <p:txBody>
          <a:bodyPr anchor="ctr"/>
          <a:lstStyle/>
          <a:p>
            <a:pPr defTabSz="912813" eaLnBrk="1" hangingPunct="1">
              <a:lnSpc>
                <a:spcPct val="90000"/>
              </a:lnSpc>
            </a:pPr>
            <a:r>
              <a:rPr lang="en-US" altLang="en-US" sz="2800" b="1">
                <a:solidFill>
                  <a:schemeClr val="accent2"/>
                </a:solidFill>
                <a:latin typeface="Times New Roman" pitchFamily="18" charset="0"/>
                <a:cs typeface="Times New Roman" pitchFamily="18" charset="0"/>
              </a:rPr>
              <a:t>Giải thích từ ngữ (Điều 3)</a:t>
            </a:r>
          </a:p>
        </p:txBody>
      </p:sp>
    </p:spTree>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903413" y="2743200"/>
            <a:ext cx="6477000" cy="762000"/>
          </a:xfrm>
        </p:spPr>
        <p:txBody>
          <a:bodyPr/>
          <a:lstStyle/>
          <a:p>
            <a:pPr defTabSz="912813" eaLnBrk="1" hangingPunct="1"/>
            <a:r>
              <a:rPr lang="en-US" altLang="en-US" sz="4000" b="1" dirty="0" smtClean="0">
                <a:solidFill>
                  <a:schemeClr val="accent2"/>
                </a:solidFill>
                <a:latin typeface="Times New Roman" pitchFamily="18" charset="0"/>
                <a:cs typeface="Times New Roman" pitchFamily="18" charset="0"/>
              </a:rPr>
              <a:t>TỰ CÔNG BỐ SẢN PHẨM </a:t>
            </a:r>
          </a:p>
        </p:txBody>
      </p:sp>
    </p:spTree>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413" y="381000"/>
            <a:ext cx="9220200" cy="5715000"/>
          </a:xfrm>
        </p:spPr>
        <p:txBody>
          <a:bodyPr rtlCol="0">
            <a:noAutofit/>
          </a:bodyPr>
          <a:lstStyle/>
          <a:p>
            <a:pPr marL="0" indent="0" defTabSz="914126" eaLnBrk="1" fontAlgn="auto" hangingPunct="1">
              <a:spcAft>
                <a:spcPts val="0"/>
              </a:spcAft>
              <a:buFont typeface="Arial" panose="020B0604020202020204" pitchFamily="34" charset="0"/>
              <a:buNone/>
              <a:defRPr/>
            </a:pPr>
            <a:r>
              <a:rPr lang="en-US" sz="2800" b="1" dirty="0" err="1" smtClean="0">
                <a:solidFill>
                  <a:schemeClr val="accent2"/>
                </a:solidFill>
                <a:latin typeface="Times New Roman" panose="02020603050405020304" pitchFamily="18" charset="0"/>
                <a:cs typeface="Times New Roman" panose="02020603050405020304" pitchFamily="18" charset="0"/>
              </a:rPr>
              <a:t>Tự</a:t>
            </a:r>
            <a:r>
              <a:rPr lang="en-US" sz="2800" b="1" dirty="0" smtClean="0">
                <a:solidFill>
                  <a:schemeClr val="accent2"/>
                </a:solidFill>
                <a:latin typeface="Times New Roman" panose="02020603050405020304" pitchFamily="18" charset="0"/>
                <a:cs typeface="Times New Roman" panose="02020603050405020304" pitchFamily="18" charset="0"/>
              </a:rPr>
              <a:t> </a:t>
            </a:r>
            <a:r>
              <a:rPr lang="en-US" sz="2800" b="1" dirty="0" err="1" smtClean="0">
                <a:solidFill>
                  <a:schemeClr val="accent2"/>
                </a:solidFill>
                <a:latin typeface="Times New Roman" panose="02020603050405020304" pitchFamily="18" charset="0"/>
                <a:cs typeface="Times New Roman" panose="02020603050405020304" pitchFamily="18" charset="0"/>
              </a:rPr>
              <a:t>công</a:t>
            </a:r>
            <a:r>
              <a:rPr lang="en-US" sz="2800" b="1" dirty="0" smtClean="0">
                <a:solidFill>
                  <a:schemeClr val="accent2"/>
                </a:solidFill>
                <a:latin typeface="Times New Roman" panose="02020603050405020304" pitchFamily="18" charset="0"/>
                <a:cs typeface="Times New Roman" panose="02020603050405020304" pitchFamily="18" charset="0"/>
              </a:rPr>
              <a:t> </a:t>
            </a:r>
            <a:r>
              <a:rPr lang="en-US" sz="2800" b="1" dirty="0" err="1" smtClean="0">
                <a:solidFill>
                  <a:schemeClr val="accent2"/>
                </a:solidFill>
                <a:latin typeface="Times New Roman" panose="02020603050405020304" pitchFamily="18" charset="0"/>
                <a:cs typeface="Times New Roman" panose="02020603050405020304" pitchFamily="18" charset="0"/>
              </a:rPr>
              <a:t>bố</a:t>
            </a:r>
            <a:r>
              <a:rPr lang="en-US" sz="2800" b="1" dirty="0" smtClean="0">
                <a:solidFill>
                  <a:schemeClr val="accent2"/>
                </a:solidFill>
                <a:latin typeface="Times New Roman" panose="02020603050405020304" pitchFamily="18" charset="0"/>
                <a:cs typeface="Times New Roman" panose="02020603050405020304" pitchFamily="18" charset="0"/>
              </a:rPr>
              <a:t> </a:t>
            </a:r>
            <a:r>
              <a:rPr lang="en-US" sz="2800" b="1" dirty="0" err="1" smtClean="0">
                <a:solidFill>
                  <a:schemeClr val="accent2"/>
                </a:solidFill>
                <a:latin typeface="Times New Roman" panose="02020603050405020304" pitchFamily="18" charset="0"/>
                <a:cs typeface="Times New Roman" panose="02020603050405020304" pitchFamily="18" charset="0"/>
              </a:rPr>
              <a:t>sản</a:t>
            </a:r>
            <a:r>
              <a:rPr lang="en-US" sz="2800" b="1" dirty="0" smtClean="0">
                <a:solidFill>
                  <a:schemeClr val="accent2"/>
                </a:solidFill>
                <a:latin typeface="Times New Roman" panose="02020603050405020304" pitchFamily="18" charset="0"/>
                <a:cs typeface="Times New Roman" panose="02020603050405020304" pitchFamily="18" charset="0"/>
              </a:rPr>
              <a:t> </a:t>
            </a:r>
            <a:r>
              <a:rPr lang="en-US" sz="2800" b="1" dirty="0" err="1" smtClean="0">
                <a:solidFill>
                  <a:schemeClr val="accent2"/>
                </a:solidFill>
                <a:latin typeface="Times New Roman" panose="02020603050405020304" pitchFamily="18" charset="0"/>
                <a:cs typeface="Times New Roman" panose="02020603050405020304" pitchFamily="18" charset="0"/>
              </a:rPr>
              <a:t>phẩm</a:t>
            </a:r>
            <a:r>
              <a:rPr lang="en-US" sz="2800" b="1" dirty="0" smtClean="0">
                <a:solidFill>
                  <a:schemeClr val="accent2"/>
                </a:solidFill>
                <a:latin typeface="Times New Roman" panose="02020603050405020304" pitchFamily="18" charset="0"/>
                <a:cs typeface="Times New Roman" panose="02020603050405020304" pitchFamily="18" charset="0"/>
              </a:rPr>
              <a:t> (</a:t>
            </a:r>
            <a:r>
              <a:rPr lang="en-US" sz="2800" b="1" dirty="0" err="1" smtClean="0">
                <a:solidFill>
                  <a:schemeClr val="accent2"/>
                </a:solidFill>
                <a:latin typeface="Times New Roman" panose="02020603050405020304" pitchFamily="18" charset="0"/>
                <a:cs typeface="Times New Roman" panose="02020603050405020304" pitchFamily="18" charset="0"/>
              </a:rPr>
              <a:t>Điều</a:t>
            </a:r>
            <a:r>
              <a:rPr lang="en-US" sz="2800" b="1" dirty="0" smtClean="0">
                <a:solidFill>
                  <a:schemeClr val="accent2"/>
                </a:solidFill>
                <a:latin typeface="Times New Roman" panose="02020603050405020304" pitchFamily="18" charset="0"/>
                <a:cs typeface="Times New Roman" panose="02020603050405020304" pitchFamily="18" charset="0"/>
              </a:rPr>
              <a:t> 4)</a:t>
            </a:r>
          </a:p>
          <a:p>
            <a:pPr marL="0" indent="0" algn="just" defTabSz="914126" eaLnBrk="1" fontAlgn="auto" hangingPunct="1">
              <a:spcAft>
                <a:spcPts val="0"/>
              </a:spcAft>
              <a:buFont typeface="Arial" panose="020B0604020202020204" pitchFamily="34" charset="0"/>
              <a:buNone/>
              <a:defRPr/>
            </a:pPr>
            <a:r>
              <a:rPr lang="vi-VN" sz="2800" dirty="0" smtClean="0">
                <a:solidFill>
                  <a:schemeClr val="tx1"/>
                </a:solidFill>
                <a:latin typeface="Times New Roman" panose="02020603050405020304" pitchFamily="18" charset="0"/>
                <a:cs typeface="Times New Roman" panose="02020603050405020304" pitchFamily="18" charset="0"/>
              </a:rPr>
              <a:t>1</a:t>
            </a:r>
            <a:r>
              <a:rPr lang="vi-VN" sz="2800" dirty="0">
                <a:solidFill>
                  <a:schemeClr val="tx1"/>
                </a:solidFill>
                <a:latin typeface="Times New Roman" panose="02020603050405020304" pitchFamily="18" charset="0"/>
                <a:cs typeface="Times New Roman" panose="02020603050405020304" pitchFamily="18" charset="0"/>
              </a:rPr>
              <a:t>. Tổ chức, cá nhân sản xuất, kinh doanh thực phẩm thực hiện tự công bố thực phẩm đã qua chế biến bao gói sẵn, phụ gia thực phẩm, chất hỗ trợ chế biến thực phẩm, dụng cụ chứa đựng thực phẩm, vật liệu bao gói tiếp xúc trực tiếp với thực </a:t>
            </a:r>
            <a:r>
              <a:rPr lang="vi-VN" sz="2800" dirty="0" smtClean="0">
                <a:solidFill>
                  <a:schemeClr val="tx1"/>
                </a:solidFill>
                <a:latin typeface="Times New Roman" panose="02020603050405020304" pitchFamily="18" charset="0"/>
                <a:cs typeface="Times New Roman" panose="02020603050405020304" pitchFamily="18" charset="0"/>
              </a:rPr>
              <a:t>phẩm (sau đây gọi chung là sản phẩm) </a:t>
            </a:r>
            <a:r>
              <a:rPr lang="vi-VN" sz="2800" dirty="0">
                <a:solidFill>
                  <a:schemeClr val="tx1"/>
                </a:solidFill>
                <a:latin typeface="Times New Roman" panose="02020603050405020304" pitchFamily="18" charset="0"/>
                <a:cs typeface="Times New Roman" panose="02020603050405020304" pitchFamily="18" charset="0"/>
              </a:rPr>
              <a:t>trừ các sản phẩm quy định tại khoản 2 Điều này và Điều 6 Nghị định này.</a:t>
            </a:r>
            <a:endParaRPr lang="en-US" sz="2800" dirty="0">
              <a:solidFill>
                <a:schemeClr val="tx1"/>
              </a:solidFill>
              <a:latin typeface="Times New Roman" panose="02020603050405020304" pitchFamily="18" charset="0"/>
              <a:cs typeface="Times New Roman" panose="02020603050405020304" pitchFamily="18" charset="0"/>
            </a:endParaRPr>
          </a:p>
          <a:p>
            <a:pPr marL="0" indent="0" algn="just" defTabSz="914126" eaLnBrk="1" fontAlgn="auto" hangingPunct="1">
              <a:spcAft>
                <a:spcPts val="0"/>
              </a:spcAft>
              <a:buFont typeface="Arial" panose="020B0604020202020204" pitchFamily="34" charset="0"/>
              <a:buNone/>
              <a:defRPr/>
            </a:pPr>
            <a:r>
              <a:rPr lang="vi-VN" sz="2800" dirty="0">
                <a:solidFill>
                  <a:schemeClr val="tx1"/>
                </a:solidFill>
                <a:latin typeface="Times New Roman" panose="02020603050405020304" pitchFamily="18" charset="0"/>
                <a:cs typeface="Times New Roman" panose="02020603050405020304" pitchFamily="18" charset="0"/>
              </a:rPr>
              <a:t>2. Sản phẩm, nguyên liệu sản xuất, nhập khẩu chỉ dùng để sản xuất, gia công hàng xuất khẩu hoặc phục vụ cho việc sản xuất nội bộ của tổ chức, cá nhân không tiêu thụ tại thị trường trong nước được miễn thực hiện thủ tục tự công bố sản phẩm.</a:t>
            </a:r>
            <a:endParaRPr lang="en-US" sz="2800" dirty="0">
              <a:solidFill>
                <a:schemeClr val="tx1"/>
              </a:solidFill>
              <a:latin typeface="Times New Roman" panose="02020603050405020304" pitchFamily="18" charset="0"/>
              <a:cs typeface="Times New Roman" panose="02020603050405020304" pitchFamily="18" charset="0"/>
            </a:endParaRPr>
          </a:p>
          <a:p>
            <a:pPr marL="228531" indent="-228531" defTabSz="914126" eaLnBrk="1" fontAlgn="auto" hangingPunct="1">
              <a:spcAft>
                <a:spcPts val="0"/>
              </a:spcAft>
              <a:buFont typeface="Wingdings 3" charset="2"/>
              <a:buChar char=""/>
              <a:defRPr/>
            </a:pPr>
            <a:endParaRPr lang="en-US" sz="28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Tree>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8012" y="1023938"/>
            <a:ext cx="9296399" cy="5486400"/>
          </a:xfrm>
        </p:spPr>
        <p:txBody>
          <a:bodyPr rtlCol="0">
            <a:normAutofit/>
          </a:bodyPr>
          <a:lstStyle/>
          <a:p>
            <a:pPr marL="0" lvl="1" indent="53975" algn="just" defTabSz="914126" eaLnBrk="1" fontAlgn="auto" hangingPunct="1">
              <a:spcAft>
                <a:spcPts val="0"/>
              </a:spcAft>
              <a:buFont typeface="Arial" panose="020B0604020202020204" pitchFamily="34" charset="0"/>
              <a:buNone/>
              <a:defRPr/>
            </a:pPr>
            <a:r>
              <a:rPr lang="en-US" sz="2800" dirty="0" smtClean="0">
                <a:solidFill>
                  <a:schemeClr val="tx1"/>
                </a:solidFill>
                <a:latin typeface="Times New Roman" panose="02020603050405020304" pitchFamily="18" charset="0"/>
                <a:cs typeface="Times New Roman" panose="02020603050405020304" pitchFamily="18" charset="0"/>
              </a:rPr>
              <a:t>1. </a:t>
            </a:r>
            <a:r>
              <a:rPr lang="en-US" sz="2800" dirty="0" err="1" smtClean="0">
                <a:solidFill>
                  <a:schemeClr val="tx1"/>
                </a:solidFill>
                <a:latin typeface="Times New Roman" panose="02020603050405020304" pitchFamily="18" charset="0"/>
                <a:cs typeface="Times New Roman" panose="02020603050405020304" pitchFamily="18" charset="0"/>
              </a:rPr>
              <a:t>Hồ</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sơ</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tự</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công</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bố</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bao</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gồm</a:t>
            </a:r>
            <a:endParaRPr lang="en-US" sz="2800" dirty="0" smtClean="0">
              <a:solidFill>
                <a:schemeClr val="tx1"/>
              </a:solidFill>
              <a:latin typeface="Times New Roman" panose="02020603050405020304" pitchFamily="18" charset="0"/>
              <a:cs typeface="Times New Roman" panose="02020603050405020304" pitchFamily="18" charset="0"/>
            </a:endParaRPr>
          </a:p>
          <a:p>
            <a:pPr marL="0" lvl="1" indent="53975" algn="just" defTabSz="914126" eaLnBrk="1" fontAlgn="auto" hangingPunct="1">
              <a:spcAft>
                <a:spcPts val="0"/>
              </a:spcAft>
              <a:buFont typeface="Arial" panose="020B0604020202020204" pitchFamily="34" charset="0"/>
              <a:buNone/>
              <a:defRPr/>
            </a:pPr>
            <a:r>
              <a:rPr lang="vi-VN" sz="2800" dirty="0" smtClean="0">
                <a:solidFill>
                  <a:schemeClr val="tx1"/>
                </a:solidFill>
                <a:latin typeface="Times New Roman" panose="02020603050405020304" pitchFamily="18" charset="0"/>
                <a:cs typeface="Times New Roman" panose="02020603050405020304" pitchFamily="18" charset="0"/>
              </a:rPr>
              <a:t>a</a:t>
            </a:r>
            <a:r>
              <a:rPr lang="vi-VN" sz="2800" dirty="0">
                <a:solidFill>
                  <a:schemeClr val="tx1"/>
                </a:solidFill>
                <a:latin typeface="Times New Roman" panose="02020603050405020304" pitchFamily="18" charset="0"/>
                <a:cs typeface="Times New Roman" panose="02020603050405020304" pitchFamily="18" charset="0"/>
              </a:rPr>
              <a:t>) Bản tự công bố sản phẩm theo M</a:t>
            </a:r>
            <a:r>
              <a:rPr lang="en-US" sz="2800" dirty="0">
                <a:solidFill>
                  <a:schemeClr val="tx1"/>
                </a:solidFill>
                <a:latin typeface="Times New Roman" panose="02020603050405020304" pitchFamily="18" charset="0"/>
                <a:cs typeface="Times New Roman" panose="02020603050405020304" pitchFamily="18" charset="0"/>
              </a:rPr>
              <a:t>ẫ</a:t>
            </a:r>
            <a:r>
              <a:rPr lang="vi-VN" sz="2800" dirty="0">
                <a:solidFill>
                  <a:schemeClr val="tx1"/>
                </a:solidFill>
                <a:latin typeface="Times New Roman" panose="02020603050405020304" pitchFamily="18" charset="0"/>
                <a:cs typeface="Times New Roman" panose="02020603050405020304" pitchFamily="18" charset="0"/>
              </a:rPr>
              <a:t>u số 01 Phụ lục I ban hành kèm theo </a:t>
            </a:r>
            <a:r>
              <a:rPr lang="vi-VN" sz="2800" dirty="0" smtClean="0">
                <a:solidFill>
                  <a:schemeClr val="tx1"/>
                </a:solidFill>
                <a:latin typeface="Times New Roman" panose="02020603050405020304" pitchFamily="18" charset="0"/>
                <a:cs typeface="Times New Roman" panose="02020603050405020304" pitchFamily="18" charset="0"/>
              </a:rPr>
              <a:t>Nghị</a:t>
            </a:r>
            <a:r>
              <a:rPr lang="en-US" sz="2800" dirty="0" smtClean="0">
                <a:solidFill>
                  <a:schemeClr val="tx1"/>
                </a:solidFill>
                <a:latin typeface="Times New Roman" panose="02020603050405020304" pitchFamily="18" charset="0"/>
                <a:cs typeface="Times New Roman" panose="02020603050405020304" pitchFamily="18" charset="0"/>
              </a:rPr>
              <a:t> </a:t>
            </a:r>
            <a:r>
              <a:rPr lang="vi-VN" sz="2800" dirty="0" smtClean="0">
                <a:solidFill>
                  <a:schemeClr val="tx1"/>
                </a:solidFill>
                <a:latin typeface="Times New Roman" panose="02020603050405020304" pitchFamily="18" charset="0"/>
                <a:cs typeface="Times New Roman" panose="02020603050405020304" pitchFamily="18" charset="0"/>
              </a:rPr>
              <a:t>định </a:t>
            </a:r>
            <a:r>
              <a:rPr lang="vi-VN" sz="2800" dirty="0">
                <a:solidFill>
                  <a:schemeClr val="tx1"/>
                </a:solidFill>
                <a:latin typeface="Times New Roman" panose="02020603050405020304" pitchFamily="18" charset="0"/>
                <a:cs typeface="Times New Roman" panose="02020603050405020304" pitchFamily="18" charset="0"/>
              </a:rPr>
              <a:t>này;</a:t>
            </a:r>
            <a:endParaRPr lang="en-US" sz="2800" dirty="0">
              <a:solidFill>
                <a:schemeClr val="tx1"/>
              </a:solidFill>
              <a:latin typeface="Times New Roman" panose="02020603050405020304" pitchFamily="18" charset="0"/>
              <a:cs typeface="Times New Roman" panose="02020603050405020304" pitchFamily="18" charset="0"/>
            </a:endParaRPr>
          </a:p>
          <a:p>
            <a:pPr marL="0" indent="0" algn="just" defTabSz="914126" eaLnBrk="1" fontAlgn="auto" hangingPunct="1">
              <a:spcAft>
                <a:spcPts val="0"/>
              </a:spcAft>
              <a:buFont typeface="Arial" panose="020B0604020202020204" pitchFamily="34" charset="0"/>
              <a:buNone/>
              <a:defRPr/>
            </a:pPr>
            <a:r>
              <a:rPr lang="en-US" sz="2800" dirty="0" smtClean="0">
                <a:solidFill>
                  <a:schemeClr val="tx1"/>
                </a:solidFill>
                <a:latin typeface="Times New Roman" panose="02020603050405020304" pitchFamily="18" charset="0"/>
                <a:cs typeface="Times New Roman" panose="02020603050405020304" pitchFamily="18" charset="0"/>
              </a:rPr>
              <a:t> </a:t>
            </a:r>
            <a:r>
              <a:rPr lang="vi-VN" sz="2800" dirty="0" smtClean="0">
                <a:solidFill>
                  <a:schemeClr val="tx1"/>
                </a:solidFill>
                <a:latin typeface="Times New Roman" panose="02020603050405020304" pitchFamily="18" charset="0"/>
                <a:cs typeface="Times New Roman" panose="02020603050405020304" pitchFamily="18" charset="0"/>
              </a:rPr>
              <a:t>b) </a:t>
            </a:r>
            <a:r>
              <a:rPr lang="vi-VN" sz="2800" dirty="0">
                <a:solidFill>
                  <a:schemeClr val="tx1"/>
                </a:solidFill>
                <a:latin typeface="Times New Roman" panose="02020603050405020304" pitchFamily="18" charset="0"/>
                <a:cs typeface="Times New Roman" panose="02020603050405020304" pitchFamily="18" charset="0"/>
              </a:rPr>
              <a:t>Phiếu kết quả kiểm nghiệm an toàn thực phẩm của sản phẩm trong thời hạn 12 tháng tính đến ngày nộp hồ sơ được cấp bởi phòng ki</a:t>
            </a:r>
            <a:r>
              <a:rPr lang="en-US" sz="2800" dirty="0">
                <a:solidFill>
                  <a:schemeClr val="tx1"/>
                </a:solidFill>
                <a:latin typeface="Times New Roman" panose="02020603050405020304" pitchFamily="18" charset="0"/>
                <a:cs typeface="Times New Roman" panose="02020603050405020304" pitchFamily="18" charset="0"/>
              </a:rPr>
              <a:t>ể</a:t>
            </a:r>
            <a:r>
              <a:rPr lang="vi-VN" sz="2800" dirty="0">
                <a:solidFill>
                  <a:schemeClr val="tx1"/>
                </a:solidFill>
                <a:latin typeface="Times New Roman" panose="02020603050405020304" pitchFamily="18" charset="0"/>
                <a:cs typeface="Times New Roman" panose="02020603050405020304" pitchFamily="18" charset="0"/>
              </a:rPr>
              <a:t>m nghiệm được chỉ định hoặc phòng kiểm nghiệm được công nhận phù hợp ISO 17025 gồm các ch</a:t>
            </a:r>
            <a:r>
              <a:rPr lang="en-US" sz="2800" dirty="0">
                <a:solidFill>
                  <a:schemeClr val="tx1"/>
                </a:solidFill>
                <a:latin typeface="Times New Roman" panose="02020603050405020304" pitchFamily="18" charset="0"/>
                <a:cs typeface="Times New Roman" panose="02020603050405020304" pitchFamily="18" charset="0"/>
              </a:rPr>
              <a:t>ỉ </a:t>
            </a:r>
            <a:r>
              <a:rPr lang="vi-VN" sz="2800" dirty="0">
                <a:solidFill>
                  <a:schemeClr val="tx1"/>
                </a:solidFill>
                <a:latin typeface="Times New Roman" panose="02020603050405020304" pitchFamily="18" charset="0"/>
                <a:cs typeface="Times New Roman" panose="02020603050405020304" pitchFamily="18" charset="0"/>
              </a:rPr>
              <a:t>tiêu an toàn do Bộ Y tế ban hành theo nguyên tắc quản lý rủi ro phù hợp với quy định của quốc tế hoặc các ch</a:t>
            </a:r>
            <a:r>
              <a:rPr lang="en-US" sz="2800" dirty="0">
                <a:solidFill>
                  <a:schemeClr val="tx1"/>
                </a:solidFill>
                <a:latin typeface="Times New Roman" panose="02020603050405020304" pitchFamily="18" charset="0"/>
                <a:cs typeface="Times New Roman" panose="02020603050405020304" pitchFamily="18" charset="0"/>
              </a:rPr>
              <a:t>ỉ </a:t>
            </a:r>
            <a:r>
              <a:rPr lang="vi-VN" sz="2800" dirty="0">
                <a:solidFill>
                  <a:schemeClr val="tx1"/>
                </a:solidFill>
                <a:latin typeface="Times New Roman" panose="02020603050405020304" pitchFamily="18" charset="0"/>
                <a:cs typeface="Times New Roman" panose="02020603050405020304" pitchFamily="18" charset="0"/>
              </a:rPr>
              <a:t>tiêu an toàn theo các quy chuẩn, tiêu chuẩn tương ứng do tổ chức, cá nhân công bố trong trường hợp chưa có quy định của Bộ Y tế (bản chính hoặc bản sao chứng thực).</a:t>
            </a:r>
            <a:endParaRPr lang="en-US" sz="2800" dirty="0">
              <a:solidFill>
                <a:schemeClr val="tx1"/>
              </a:solidFill>
              <a:latin typeface="Times New Roman" panose="02020603050405020304" pitchFamily="18" charset="0"/>
              <a:cs typeface="Times New Roman" panose="02020603050405020304" pitchFamily="18" charset="0"/>
            </a:endParaRPr>
          </a:p>
          <a:p>
            <a:pPr marL="228531" indent="-228531" defTabSz="914126" eaLnBrk="1" fontAlgn="auto" hangingPunct="1">
              <a:spcAft>
                <a:spcPts val="0"/>
              </a:spcAft>
              <a:buFont typeface="Wingdings 3" charset="2"/>
              <a:buChar char=""/>
              <a:defRPr/>
            </a:pPr>
            <a:endParaRPr lang="en-US" sz="2400" dirty="0">
              <a:solidFill>
                <a:schemeClr val="tx1"/>
              </a:solidFill>
              <a:latin typeface="Times New Roman" panose="02020603050405020304" pitchFamily="18" charset="0"/>
              <a:cs typeface="Times New Roman" panose="02020603050405020304" pitchFamily="18" charset="0"/>
            </a:endParaRPr>
          </a:p>
        </p:txBody>
      </p:sp>
      <p:sp>
        <p:nvSpPr>
          <p:cNvPr id="18435" name="Title 1"/>
          <p:cNvSpPr txBox="1">
            <a:spLocks/>
          </p:cNvSpPr>
          <p:nvPr/>
        </p:nvSpPr>
        <p:spPr bwMode="auto">
          <a:xfrm>
            <a:off x="684213" y="228600"/>
            <a:ext cx="9372600" cy="914400"/>
          </a:xfrm>
          <a:prstGeom prst="rect">
            <a:avLst/>
          </a:prstGeom>
          <a:noFill/>
          <a:ln w="9525">
            <a:noFill/>
            <a:miter lim="800000"/>
            <a:headEnd/>
            <a:tailEnd/>
          </a:ln>
        </p:spPr>
        <p:txBody>
          <a:bodyPr anchor="ctr"/>
          <a:lstStyle/>
          <a:p>
            <a:pPr defTabSz="912813" eaLnBrk="1" hangingPunct="1">
              <a:buFont typeface="Arial" charset="0"/>
              <a:buNone/>
            </a:pPr>
            <a:r>
              <a:rPr lang="en-US" altLang="en-US" sz="2800" b="1">
                <a:solidFill>
                  <a:schemeClr val="accent2"/>
                </a:solidFill>
                <a:latin typeface="Times New Roman" pitchFamily="18" charset="0"/>
                <a:cs typeface="Times New Roman" pitchFamily="18" charset="0"/>
              </a:rPr>
              <a:t>Hồ sơ, trình tự tự công bố sản phẩm (Điều 5)</a:t>
            </a:r>
          </a:p>
        </p:txBody>
      </p:sp>
    </p:spTree>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412" y="1219200"/>
            <a:ext cx="10591800" cy="5638800"/>
          </a:xfrm>
        </p:spPr>
        <p:txBody>
          <a:bodyPr rtlCol="0">
            <a:noAutofit/>
          </a:bodyPr>
          <a:lstStyle/>
          <a:p>
            <a:pPr marL="0" indent="0" algn="just" defTabSz="914126" eaLnBrk="1" fontAlgn="auto" hangingPunct="1">
              <a:spcAft>
                <a:spcPts val="0"/>
              </a:spcAft>
              <a:buFont typeface="Arial" panose="020B0604020202020204" pitchFamily="34" charset="0"/>
              <a:buNone/>
              <a:defRPr/>
            </a:pPr>
            <a:r>
              <a:rPr lang="en-US" sz="2800" dirty="0" smtClean="0">
                <a:solidFill>
                  <a:schemeClr val="tx1"/>
                </a:solidFill>
                <a:latin typeface="Times New Roman" panose="02020603050405020304" pitchFamily="18" charset="0"/>
                <a:cs typeface="Times New Roman" panose="02020603050405020304" pitchFamily="18" charset="0"/>
              </a:rPr>
              <a:t>2. </a:t>
            </a:r>
            <a:r>
              <a:rPr lang="en-US" sz="2800" dirty="0" err="1" smtClean="0">
                <a:solidFill>
                  <a:schemeClr val="tx1"/>
                </a:solidFill>
                <a:latin typeface="Times New Roman" panose="02020603050405020304" pitchFamily="18" charset="0"/>
                <a:cs typeface="Times New Roman" panose="02020603050405020304" pitchFamily="18" charset="0"/>
              </a:rPr>
              <a:t>Trình</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tự</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tự</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công</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bố</a:t>
            </a:r>
            <a:r>
              <a:rPr lang="en-US" sz="2800" dirty="0" smtClean="0">
                <a:solidFill>
                  <a:schemeClr val="tx1"/>
                </a:solidFill>
                <a:latin typeface="Times New Roman" panose="02020603050405020304" pitchFamily="18" charset="0"/>
                <a:cs typeface="Times New Roman" panose="02020603050405020304" pitchFamily="18" charset="0"/>
              </a:rPr>
              <a:t>: </a:t>
            </a:r>
          </a:p>
          <a:p>
            <a:pPr marL="0" indent="0" algn="just" defTabSz="914126" eaLnBrk="1" fontAlgn="auto" hangingPunct="1">
              <a:spcAft>
                <a:spcPts val="0"/>
              </a:spcAft>
              <a:buFont typeface="Arial" panose="020B0604020202020204" pitchFamily="34" charset="0"/>
              <a:buNone/>
              <a:defRPr/>
            </a:pPr>
            <a:r>
              <a:rPr lang="vi-VN" sz="2800" dirty="0" smtClean="0">
                <a:solidFill>
                  <a:schemeClr val="tx1"/>
                </a:solidFill>
                <a:latin typeface="Times New Roman" panose="02020603050405020304" pitchFamily="18" charset="0"/>
                <a:cs typeface="Times New Roman" panose="02020603050405020304" pitchFamily="18" charset="0"/>
              </a:rPr>
              <a:t>a) </a:t>
            </a:r>
            <a:r>
              <a:rPr lang="vi-VN" sz="2800" dirty="0">
                <a:solidFill>
                  <a:schemeClr val="tx1"/>
                </a:solidFill>
                <a:latin typeface="Times New Roman" panose="02020603050405020304" pitchFamily="18" charset="0"/>
                <a:cs typeface="Times New Roman" panose="02020603050405020304" pitchFamily="18" charset="0"/>
              </a:rPr>
              <a:t>Tổ chức, cá nhân tự công bố sản phẩm trên phương tiện thông tin đại chúng hoặc trang thông tin điện tử của mình hoặc niêm yết công khai tại trụ sở của tổ chức, cá nhân và công bố trên Hệ thống thông tin dữ liệu cập nhật về an toàn thực </a:t>
            </a:r>
            <a:r>
              <a:rPr lang="vi-VN" sz="2800" dirty="0" smtClean="0">
                <a:solidFill>
                  <a:schemeClr val="tx1"/>
                </a:solidFill>
                <a:latin typeface="Times New Roman" panose="02020603050405020304" pitchFamily="18" charset="0"/>
                <a:cs typeface="Times New Roman" panose="02020603050405020304" pitchFamily="18" charset="0"/>
              </a:rPr>
              <a:t>phẩm</a:t>
            </a:r>
            <a:r>
              <a:rPr lang="en-US" sz="2800" dirty="0" smtClean="0">
                <a:solidFill>
                  <a:schemeClr val="tx1"/>
                </a:solidFill>
                <a:latin typeface="Times New Roman" panose="02020603050405020304" pitchFamily="18" charset="0"/>
                <a:cs typeface="Times New Roman" panose="02020603050405020304" pitchFamily="18" charset="0"/>
              </a:rPr>
              <a:t> (</a:t>
            </a:r>
            <a:r>
              <a:rPr lang="vi-VN" sz="2800" dirty="0">
                <a:solidFill>
                  <a:schemeClr val="tx1"/>
                </a:solidFill>
                <a:latin typeface="Times New Roman" panose="02020603050405020304" pitchFamily="18" charset="0"/>
                <a:cs typeface="Times New Roman" panose="02020603050405020304" pitchFamily="18" charset="0"/>
              </a:rPr>
              <a:t>Trong trường hợp chưa có Hệ thống thông tin dữ liệu cập nhật về an toàn thực phẩm </a:t>
            </a:r>
            <a:r>
              <a:rPr lang="vi-VN" sz="2800" dirty="0" smtClean="0">
                <a:solidFill>
                  <a:schemeClr val="tx1"/>
                </a:solidFill>
                <a:latin typeface="Times New Roman" panose="02020603050405020304" pitchFamily="18" charset="0"/>
                <a:cs typeface="Times New Roman" panose="02020603050405020304" pitchFamily="18" charset="0"/>
              </a:rPr>
              <a:t>thì</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a:solidFill>
                  <a:schemeClr val="tx1"/>
                </a:solidFill>
                <a:latin typeface="Times New Roman" panose="02020603050405020304" pitchFamily="18" charset="0"/>
                <a:cs typeface="Times New Roman" panose="02020603050405020304" pitchFamily="18" charset="0"/>
              </a:rPr>
              <a:t>t</a:t>
            </a:r>
            <a:r>
              <a:rPr lang="vi-VN" sz="2800" dirty="0" smtClean="0">
                <a:solidFill>
                  <a:schemeClr val="tx1"/>
                </a:solidFill>
                <a:latin typeface="Times New Roman" panose="02020603050405020304" pitchFamily="18" charset="0"/>
                <a:cs typeface="Times New Roman" panose="02020603050405020304" pitchFamily="18" charset="0"/>
              </a:rPr>
              <a:t>ổ chức, cá nhân tự công bố sản phẩm trên phương tiện thông tin đại chúng hoặc trang thông tin điện tử của mình hoặc niêm yết công khai tại trụ sở của tổ chức, cá nhân và nộp 01 bản đến cơ quan quản lý nhà nước có thẩm quyền</a:t>
            </a:r>
            <a:r>
              <a:rPr lang="en-US" sz="2800" dirty="0" smtClean="0">
                <a:solidFill>
                  <a:schemeClr val="tx1"/>
                </a:solidFill>
                <a:latin typeface="Times New Roman" panose="02020603050405020304" pitchFamily="18" charset="0"/>
                <a:cs typeface="Times New Roman" panose="02020603050405020304" pitchFamily="18" charset="0"/>
              </a:rPr>
              <a:t>)</a:t>
            </a:r>
            <a:r>
              <a:rPr lang="vi-VN" sz="2800" dirty="0" smtClean="0">
                <a:solidFill>
                  <a:schemeClr val="tx1"/>
                </a:solidFill>
                <a:latin typeface="Times New Roman" panose="02020603050405020304" pitchFamily="18" charset="0"/>
                <a:cs typeface="Times New Roman" panose="02020603050405020304" pitchFamily="18" charset="0"/>
              </a:rPr>
              <a:t>;</a:t>
            </a:r>
            <a:endParaRPr lang="en-US" sz="2800" dirty="0" smtClean="0">
              <a:solidFill>
                <a:schemeClr val="tx1"/>
              </a:solidFill>
              <a:latin typeface="Times New Roman" panose="02020603050405020304" pitchFamily="18" charset="0"/>
              <a:cs typeface="Times New Roman" panose="02020603050405020304" pitchFamily="18" charset="0"/>
            </a:endParaRPr>
          </a:p>
          <a:p>
            <a:pPr marL="228531" indent="-228531" defTabSz="914126" eaLnBrk="1" fontAlgn="auto" hangingPunct="1">
              <a:spcAft>
                <a:spcPts val="0"/>
              </a:spcAft>
              <a:buFont typeface="Wingdings 3" charset="2"/>
              <a:buChar char=""/>
              <a:defRPr/>
            </a:pP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19459" name="Title 1"/>
          <p:cNvSpPr txBox="1">
            <a:spLocks/>
          </p:cNvSpPr>
          <p:nvPr/>
        </p:nvSpPr>
        <p:spPr bwMode="auto">
          <a:xfrm>
            <a:off x="684213" y="152400"/>
            <a:ext cx="9372600" cy="762000"/>
          </a:xfrm>
          <a:prstGeom prst="rect">
            <a:avLst/>
          </a:prstGeom>
          <a:noFill/>
          <a:ln w="9525">
            <a:noFill/>
            <a:miter lim="800000"/>
            <a:headEnd/>
            <a:tailEnd/>
          </a:ln>
        </p:spPr>
        <p:txBody>
          <a:bodyPr anchor="ctr"/>
          <a:lstStyle/>
          <a:p>
            <a:pPr defTabSz="912813" eaLnBrk="1" hangingPunct="1">
              <a:buFont typeface="Arial" charset="0"/>
              <a:buNone/>
            </a:pPr>
            <a:r>
              <a:rPr lang="en-US" altLang="en-US" sz="2800" b="1" dirty="0" err="1">
                <a:solidFill>
                  <a:schemeClr val="accent2"/>
                </a:solidFill>
                <a:latin typeface="Times New Roman" pitchFamily="18" charset="0"/>
                <a:cs typeface="Times New Roman" pitchFamily="18" charset="0"/>
              </a:rPr>
              <a:t>Hồ</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sơ</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trình</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tự</a:t>
            </a:r>
            <a:r>
              <a:rPr lang="en-US" altLang="en-US" sz="2800" b="1" dirty="0">
                <a:solidFill>
                  <a:schemeClr val="accent2"/>
                </a:solidFill>
                <a:latin typeface="Times New Roman" pitchFamily="18" charset="0"/>
                <a:cs typeface="Times New Roman" pitchFamily="18" charset="0"/>
              </a:rPr>
              <a:t> </a:t>
            </a:r>
            <a:r>
              <a:rPr lang="vi-VN" altLang="en-US" sz="2800" b="1" dirty="0">
                <a:solidFill>
                  <a:schemeClr val="accent2"/>
                </a:solidFill>
                <a:latin typeface="Times New Roman" pitchFamily="18" charset="0"/>
                <a:cs typeface="Times New Roman" pitchFamily="18" charset="0"/>
              </a:rPr>
              <a:t>tự công bố sản phẩm</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tiếp</a:t>
            </a:r>
            <a:r>
              <a:rPr lang="en-US" altLang="en-US" sz="2800" b="1" dirty="0">
                <a:solidFill>
                  <a:schemeClr val="accent2"/>
                </a:solidFill>
                <a:latin typeface="Times New Roman" pitchFamily="18" charset="0"/>
                <a:cs typeface="Times New Roman" pitchFamily="18" charset="0"/>
              </a:rPr>
              <a:t>...)</a:t>
            </a:r>
            <a:endParaRPr lang="en-US" altLang="en-US" sz="2800" dirty="0">
              <a:solidFill>
                <a:schemeClr val="accent2"/>
              </a:solidFill>
              <a:latin typeface="Times New Roman" pitchFamily="18" charset="0"/>
              <a:cs typeface="Times New Roman" pitchFamily="18" charset="0"/>
            </a:endParaRPr>
          </a:p>
        </p:txBody>
      </p:sp>
    </p:spTree>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5613" y="1219200"/>
            <a:ext cx="8915400" cy="6019800"/>
          </a:xfrm>
        </p:spPr>
        <p:txBody>
          <a:bodyPr rtlCol="0">
            <a:noAutofit/>
          </a:bodyPr>
          <a:lstStyle/>
          <a:p>
            <a:pPr marL="0" indent="0" algn="just" defTabSz="914126" eaLnBrk="1" fontAlgn="auto" hangingPunct="1">
              <a:spcAft>
                <a:spcPts val="0"/>
              </a:spcAft>
              <a:buFont typeface="Wingdings 3" charset="2"/>
              <a:buNone/>
              <a:defRPr/>
            </a:pPr>
            <a:r>
              <a:rPr lang="vi-VN" sz="2800" dirty="0" smtClean="0">
                <a:solidFill>
                  <a:schemeClr val="tx1"/>
                </a:solidFill>
                <a:latin typeface="Times New Roman" panose="02020603050405020304" pitchFamily="18" charset="0"/>
                <a:cs typeface="Times New Roman" panose="02020603050405020304" pitchFamily="18" charset="0"/>
              </a:rPr>
              <a:t>Trong </a:t>
            </a:r>
            <a:r>
              <a:rPr lang="vi-VN" sz="2800" dirty="0">
                <a:solidFill>
                  <a:schemeClr val="tx1"/>
                </a:solidFill>
                <a:latin typeface="Times New Roman" panose="02020603050405020304" pitchFamily="18" charset="0"/>
                <a:cs typeface="Times New Roman" panose="02020603050405020304" pitchFamily="18" charset="0"/>
              </a:rPr>
              <a:t>trường hợp tổ chức, cá nhân có từ 02 </a:t>
            </a:r>
            <a:r>
              <a:rPr lang="vi-VN" sz="2800" dirty="0" smtClean="0">
                <a:solidFill>
                  <a:schemeClr val="tx1"/>
                </a:solidFill>
                <a:latin typeface="Times New Roman" panose="02020603050405020304" pitchFamily="18" charset="0"/>
                <a:cs typeface="Times New Roman" panose="02020603050405020304" pitchFamily="18" charset="0"/>
              </a:rPr>
              <a:t>cơ </a:t>
            </a:r>
            <a:r>
              <a:rPr lang="vi-VN" sz="2800" dirty="0">
                <a:solidFill>
                  <a:schemeClr val="tx1"/>
                </a:solidFill>
                <a:latin typeface="Times New Roman" panose="02020603050405020304" pitchFamily="18" charset="0"/>
                <a:cs typeface="Times New Roman" panose="02020603050405020304" pitchFamily="18" charset="0"/>
              </a:rPr>
              <a:t>sở sản xuất trở lên cùng sản xuất một sản phẩm thì tổ chức, cá nhân chỉ nộp hồ sơ tại một cơ quan quản lý nhà nước ở địa phương có cơ sở sản xuất do tổ chức, cá nhân lựa chọn. Khi đã lựa chọn cơ quan quản lý nhà nước để nộp hồ sơ thì các lần tự công b</a:t>
            </a:r>
            <a:r>
              <a:rPr lang="en-US" sz="2800" dirty="0">
                <a:solidFill>
                  <a:schemeClr val="tx1"/>
                </a:solidFill>
                <a:latin typeface="Times New Roman" panose="02020603050405020304" pitchFamily="18" charset="0"/>
                <a:cs typeface="Times New Roman" panose="02020603050405020304" pitchFamily="18" charset="0"/>
              </a:rPr>
              <a:t>ố </a:t>
            </a:r>
            <a:r>
              <a:rPr lang="vi-VN" sz="2800" dirty="0">
                <a:solidFill>
                  <a:schemeClr val="tx1"/>
                </a:solidFill>
                <a:latin typeface="Times New Roman" panose="02020603050405020304" pitchFamily="18" charset="0"/>
                <a:cs typeface="Times New Roman" panose="02020603050405020304" pitchFamily="18" charset="0"/>
              </a:rPr>
              <a:t>tiếp theo phải nộp hồ sơ tại cơ quan đã lựa chọn trước đó</a:t>
            </a:r>
            <a:r>
              <a:rPr lang="vi-VN" sz="2800" dirty="0" smtClean="0">
                <a:solidFill>
                  <a:schemeClr val="tx1"/>
                </a:solidFill>
                <a:latin typeface="Times New Roman" panose="02020603050405020304" pitchFamily="18" charset="0"/>
                <a:cs typeface="Times New Roman" panose="02020603050405020304" pitchFamily="18" charset="0"/>
              </a:rPr>
              <a:t>.</a:t>
            </a:r>
            <a:endParaRPr lang="en-US" sz="2800" dirty="0" smtClean="0">
              <a:solidFill>
                <a:schemeClr val="tx1"/>
              </a:solidFill>
              <a:latin typeface="Times New Roman" panose="02020603050405020304" pitchFamily="18" charset="0"/>
              <a:cs typeface="Times New Roman" panose="02020603050405020304" pitchFamily="18" charset="0"/>
            </a:endParaRPr>
          </a:p>
          <a:p>
            <a:pPr marL="0" indent="0" algn="just" defTabSz="914126" eaLnBrk="1" fontAlgn="auto" hangingPunct="1">
              <a:spcAft>
                <a:spcPts val="0"/>
              </a:spcAft>
              <a:buFont typeface="Wingdings 3" charset="2"/>
              <a:buNone/>
              <a:defRPr/>
            </a:pPr>
            <a:r>
              <a:rPr lang="vi-VN" sz="2800" dirty="0">
                <a:solidFill>
                  <a:schemeClr val="tx1"/>
                </a:solidFill>
                <a:latin typeface="Times New Roman" panose="02020603050405020304" pitchFamily="18" charset="0"/>
                <a:cs typeface="Times New Roman" panose="02020603050405020304" pitchFamily="18" charset="0"/>
              </a:rPr>
              <a:t>b) Ngay sau khi tự công bố sản phẩm, tổ chức, cá nhân được quyền sản xuất, kinh doanh sản phẩm và chịu trách nhiệm hoàn toàn về an toàn của sản phẩm đó;</a:t>
            </a:r>
          </a:p>
          <a:p>
            <a:pPr marL="0" indent="0" algn="just" defTabSz="914126" eaLnBrk="1" fontAlgn="auto" hangingPunct="1">
              <a:spcAft>
                <a:spcPts val="0"/>
              </a:spcAft>
              <a:buFont typeface="Wingdings 3" charset="2"/>
              <a:buNone/>
              <a:defRPr/>
            </a:pPr>
            <a:endParaRPr lang="en-US" sz="2800" dirty="0">
              <a:solidFill>
                <a:schemeClr val="tx1"/>
              </a:solidFill>
              <a:latin typeface="Times New Roman" panose="02020603050405020304" pitchFamily="18" charset="0"/>
              <a:cs typeface="Times New Roman" panose="02020603050405020304" pitchFamily="18" charset="0"/>
            </a:endParaRPr>
          </a:p>
          <a:p>
            <a:pPr marL="228531" indent="-228531" defTabSz="914126" eaLnBrk="1" fontAlgn="auto" hangingPunct="1">
              <a:spcAft>
                <a:spcPts val="0"/>
              </a:spcAft>
              <a:buFont typeface="Wingdings 3" charset="2"/>
              <a:buChar char=""/>
              <a:defRPr/>
            </a:pP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20483" name="Title 1"/>
          <p:cNvSpPr txBox="1">
            <a:spLocks/>
          </p:cNvSpPr>
          <p:nvPr/>
        </p:nvSpPr>
        <p:spPr bwMode="auto">
          <a:xfrm>
            <a:off x="684213" y="228600"/>
            <a:ext cx="9372600" cy="914400"/>
          </a:xfrm>
          <a:prstGeom prst="rect">
            <a:avLst/>
          </a:prstGeom>
          <a:noFill/>
          <a:ln w="9525">
            <a:noFill/>
            <a:miter lim="800000"/>
            <a:headEnd/>
            <a:tailEnd/>
          </a:ln>
        </p:spPr>
        <p:txBody>
          <a:bodyPr anchor="ctr"/>
          <a:lstStyle/>
          <a:p>
            <a:pPr defTabSz="912813" eaLnBrk="1" hangingPunct="1">
              <a:buFont typeface="Arial" charset="0"/>
              <a:buNone/>
            </a:pPr>
            <a:r>
              <a:rPr lang="en-US" altLang="en-US" sz="2800" b="1">
                <a:solidFill>
                  <a:schemeClr val="accent2"/>
                </a:solidFill>
                <a:latin typeface="Times New Roman" pitchFamily="18" charset="0"/>
                <a:cs typeface="Times New Roman" pitchFamily="18" charset="0"/>
              </a:rPr>
              <a:t>Hồ sơ, trình tự </a:t>
            </a:r>
            <a:r>
              <a:rPr lang="vi-VN" altLang="en-US" sz="2800" b="1">
                <a:solidFill>
                  <a:schemeClr val="accent2"/>
                </a:solidFill>
                <a:latin typeface="Times New Roman" pitchFamily="18" charset="0"/>
                <a:cs typeface="Times New Roman" pitchFamily="18" charset="0"/>
              </a:rPr>
              <a:t>tự công bố sản phẩm</a:t>
            </a:r>
            <a:r>
              <a:rPr lang="en-US" altLang="en-US" sz="2800" b="1">
                <a:solidFill>
                  <a:schemeClr val="accent2"/>
                </a:solidFill>
                <a:latin typeface="Times New Roman" pitchFamily="18" charset="0"/>
                <a:cs typeface="Times New Roman" pitchFamily="18" charset="0"/>
              </a:rPr>
              <a:t> (tiếp...)</a:t>
            </a:r>
            <a:endParaRPr lang="en-US" altLang="en-US" sz="2800">
              <a:solidFill>
                <a:schemeClr val="accent2"/>
              </a:solidFill>
              <a:latin typeface="Times New Roman" pitchFamily="18" charset="0"/>
              <a:cs typeface="Times New Roman" pitchFamily="18" charset="0"/>
            </a:endParaRPr>
          </a:p>
        </p:txBody>
      </p:sp>
    </p:spTree>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413" y="1295400"/>
            <a:ext cx="9144000" cy="5638800"/>
          </a:xfrm>
        </p:spPr>
        <p:txBody>
          <a:bodyPr rtlCol="0">
            <a:normAutofit/>
          </a:bodyPr>
          <a:lstStyle/>
          <a:p>
            <a:pPr marL="0" indent="0" algn="just" defTabSz="914126" eaLnBrk="1" fontAlgn="auto" hangingPunct="1">
              <a:spcAft>
                <a:spcPts val="0"/>
              </a:spcAft>
              <a:buFont typeface="Arial" panose="020B0604020202020204" pitchFamily="34" charset="0"/>
              <a:buNone/>
              <a:defRPr/>
            </a:pPr>
            <a:r>
              <a:rPr lang="vi-VN" sz="2800" dirty="0" smtClean="0">
                <a:solidFill>
                  <a:schemeClr val="tx1"/>
                </a:solidFill>
                <a:latin typeface="Times New Roman" panose="02020603050405020304" pitchFamily="18" charset="0"/>
                <a:cs typeface="Times New Roman" panose="02020603050405020304" pitchFamily="18" charset="0"/>
              </a:rPr>
              <a:t>3</a:t>
            </a:r>
            <a:r>
              <a:rPr lang="vi-VN" sz="2800" dirty="0">
                <a:solidFill>
                  <a:schemeClr val="tx1"/>
                </a:solidFill>
                <a:latin typeface="Times New Roman" panose="02020603050405020304" pitchFamily="18" charset="0"/>
                <a:cs typeface="Times New Roman" panose="02020603050405020304" pitchFamily="18" charset="0"/>
              </a:rPr>
              <a:t>. Các tài liệu trong hồ sơ tự công bố phải được thể hiện bằng tiếng Việt; trường hợp có tài liệu bằng tiếng nước ngoài thì phải được dịch sang tiếng Việt và được công chứng. Tài liệu phải còn hiệu lực tại thời điểm tự công bố.</a:t>
            </a:r>
            <a:endParaRPr lang="en-US" sz="2800" dirty="0">
              <a:solidFill>
                <a:schemeClr val="tx1"/>
              </a:solidFill>
              <a:latin typeface="Times New Roman" panose="02020603050405020304" pitchFamily="18" charset="0"/>
              <a:cs typeface="Times New Roman" panose="02020603050405020304" pitchFamily="18" charset="0"/>
            </a:endParaRPr>
          </a:p>
          <a:p>
            <a:pPr marL="0" indent="0" algn="just" defTabSz="914126" eaLnBrk="1" fontAlgn="auto" hangingPunct="1">
              <a:spcAft>
                <a:spcPts val="0"/>
              </a:spcAft>
              <a:buFont typeface="Arial" panose="020B0604020202020204" pitchFamily="34" charset="0"/>
              <a:buNone/>
              <a:defRPr/>
            </a:pPr>
            <a:r>
              <a:rPr lang="vi-VN" sz="2800" dirty="0">
                <a:solidFill>
                  <a:schemeClr val="tx1"/>
                </a:solidFill>
                <a:latin typeface="Times New Roman" panose="02020603050405020304" pitchFamily="18" charset="0"/>
                <a:cs typeface="Times New Roman" panose="02020603050405020304" pitchFamily="18" charset="0"/>
              </a:rPr>
              <a:t>4. Trường hợp sản phẩm có sự thay đổi về tên sản phẩm, xuất xứ, thành phần cấu tạo thì tổ chức, cá nhân phải tự công bố lại sản phẩm. Các trường hợp có sự thay đổi khác, tổ chức, cá nhân thông báo bằng văn bản về nội dung thay đổi đến cơ quan quản lý nhà nước có thẩm quyền và được sản xuất, kinh doanh sản phẩm ngay sau khi gửi thông báo.</a:t>
            </a:r>
            <a:endParaRPr lang="en-US" sz="2800" dirty="0">
              <a:solidFill>
                <a:schemeClr val="tx1"/>
              </a:solidFill>
              <a:latin typeface="Times New Roman" panose="02020603050405020304" pitchFamily="18" charset="0"/>
              <a:cs typeface="Times New Roman" panose="02020603050405020304" pitchFamily="18" charset="0"/>
            </a:endParaRPr>
          </a:p>
          <a:p>
            <a:pPr marL="228531" indent="-228531" defTabSz="914126" eaLnBrk="1" fontAlgn="auto" hangingPunct="1">
              <a:spcAft>
                <a:spcPts val="0"/>
              </a:spcAft>
              <a:buFont typeface="Wingdings 3" charset="2"/>
              <a:buChar char=""/>
              <a:defRPr/>
            </a:pPr>
            <a:endParaRPr lang="en-US" sz="2400" dirty="0">
              <a:solidFill>
                <a:schemeClr val="tx1"/>
              </a:solidFill>
              <a:latin typeface="Times New Roman" panose="02020603050405020304" pitchFamily="18" charset="0"/>
              <a:cs typeface="Times New Roman" panose="02020603050405020304" pitchFamily="18" charset="0"/>
            </a:endParaRPr>
          </a:p>
        </p:txBody>
      </p:sp>
      <p:sp>
        <p:nvSpPr>
          <p:cNvPr id="21507" name="Title 1"/>
          <p:cNvSpPr txBox="1">
            <a:spLocks/>
          </p:cNvSpPr>
          <p:nvPr/>
        </p:nvSpPr>
        <p:spPr bwMode="auto">
          <a:xfrm>
            <a:off x="531813" y="228600"/>
            <a:ext cx="9372600" cy="914400"/>
          </a:xfrm>
          <a:prstGeom prst="rect">
            <a:avLst/>
          </a:prstGeom>
          <a:noFill/>
          <a:ln w="9525">
            <a:noFill/>
            <a:miter lim="800000"/>
            <a:headEnd/>
            <a:tailEnd/>
          </a:ln>
        </p:spPr>
        <p:txBody>
          <a:bodyPr anchor="ctr"/>
          <a:lstStyle/>
          <a:p>
            <a:pPr defTabSz="912813" eaLnBrk="1" hangingPunct="1">
              <a:buFont typeface="Arial" charset="0"/>
              <a:buNone/>
            </a:pPr>
            <a:r>
              <a:rPr lang="en-US" altLang="en-US" sz="2800" b="1">
                <a:solidFill>
                  <a:schemeClr val="accent2"/>
                </a:solidFill>
                <a:latin typeface="Times New Roman" pitchFamily="18" charset="0"/>
                <a:cs typeface="Times New Roman" pitchFamily="18" charset="0"/>
              </a:rPr>
              <a:t>Hồ sơ, trình tự </a:t>
            </a:r>
            <a:r>
              <a:rPr lang="vi-VN" altLang="en-US" sz="2800" b="1">
                <a:solidFill>
                  <a:schemeClr val="accent2"/>
                </a:solidFill>
                <a:latin typeface="Times New Roman" pitchFamily="18" charset="0"/>
                <a:cs typeface="Times New Roman" pitchFamily="18" charset="0"/>
              </a:rPr>
              <a:t>tự công bố sản phẩm</a:t>
            </a:r>
            <a:r>
              <a:rPr lang="en-US" altLang="en-US" sz="2800" b="1">
                <a:solidFill>
                  <a:schemeClr val="accent2"/>
                </a:solidFill>
                <a:latin typeface="Times New Roman" pitchFamily="18" charset="0"/>
                <a:cs typeface="Times New Roman" pitchFamily="18" charset="0"/>
              </a:rPr>
              <a:t> (tiếp...)</a:t>
            </a:r>
            <a:endParaRPr lang="en-US" altLang="en-US" sz="2800">
              <a:solidFill>
                <a:schemeClr val="accent2"/>
              </a:solidFill>
              <a:latin typeface="Times New Roman" pitchFamily="18" charset="0"/>
              <a:cs typeface="Times New Roman" pitchFamily="18" charset="0"/>
            </a:endParaRPr>
          </a:p>
        </p:txBody>
      </p:sp>
    </p:spTree>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idx="1"/>
          </p:nvPr>
        </p:nvSpPr>
        <p:spPr>
          <a:xfrm>
            <a:off x="608013" y="1600200"/>
            <a:ext cx="8643937" cy="2781300"/>
          </a:xfrm>
        </p:spPr>
        <p:txBody>
          <a:bodyPr anchor="ctr"/>
          <a:lstStyle/>
          <a:p>
            <a:pPr algn="ctr" eaLnBrk="1" hangingPunct="1">
              <a:lnSpc>
                <a:spcPct val="90000"/>
              </a:lnSpc>
              <a:spcBef>
                <a:spcPct val="0"/>
              </a:spcBef>
              <a:buFont typeface="Arial" charset="0"/>
              <a:buNone/>
            </a:pPr>
            <a:r>
              <a:rPr lang="en-US" altLang="en-US" sz="3600" b="1" smtClean="0">
                <a:solidFill>
                  <a:schemeClr val="accent2"/>
                </a:solidFill>
                <a:latin typeface="Times New Roman" pitchFamily="18" charset="0"/>
                <a:cs typeface="Times New Roman" pitchFamily="18" charset="0"/>
              </a:rPr>
              <a:t>THỦ TỤC ĐĂNG KÝ </a:t>
            </a:r>
          </a:p>
          <a:p>
            <a:pPr algn="ctr" eaLnBrk="1" hangingPunct="1">
              <a:lnSpc>
                <a:spcPct val="90000"/>
              </a:lnSpc>
              <a:spcBef>
                <a:spcPct val="0"/>
              </a:spcBef>
              <a:buFont typeface="Arial" charset="0"/>
              <a:buNone/>
            </a:pPr>
            <a:r>
              <a:rPr lang="en-US" altLang="en-US" sz="3600" b="1" smtClean="0">
                <a:solidFill>
                  <a:schemeClr val="accent2"/>
                </a:solidFill>
                <a:latin typeface="Times New Roman" pitchFamily="18" charset="0"/>
                <a:cs typeface="Times New Roman" pitchFamily="18" charset="0"/>
              </a:rPr>
              <a:t>BẢN CÔNG BỐ SẢN PHẨM</a:t>
            </a:r>
          </a:p>
        </p:txBody>
      </p:sp>
    </p:spTree>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413" y="1143000"/>
            <a:ext cx="9448800" cy="5486400"/>
          </a:xfrm>
        </p:spPr>
        <p:txBody>
          <a:bodyPr rtlCol="0">
            <a:normAutofit/>
          </a:bodyPr>
          <a:lstStyle/>
          <a:p>
            <a:pPr marL="0" indent="0" algn="just" defTabSz="914126" eaLnBrk="1" fontAlgn="auto" hangingPunct="1">
              <a:spcAft>
                <a:spcPts val="0"/>
              </a:spcAft>
              <a:buFont typeface="Arial" panose="020B0604020202020204" pitchFamily="34" charset="0"/>
              <a:buNone/>
              <a:defRPr/>
            </a:pPr>
            <a:r>
              <a:rPr lang="vi-VN" sz="2800" dirty="0" smtClean="0">
                <a:solidFill>
                  <a:schemeClr val="tx1"/>
                </a:solidFill>
                <a:latin typeface="Times New Roman" panose="02020603050405020304" pitchFamily="18" charset="0"/>
                <a:cs typeface="Times New Roman" panose="02020603050405020304" pitchFamily="18" charset="0"/>
              </a:rPr>
              <a:t>Tổ </a:t>
            </a:r>
            <a:r>
              <a:rPr lang="vi-VN" sz="2800" dirty="0">
                <a:solidFill>
                  <a:schemeClr val="tx1"/>
                </a:solidFill>
                <a:latin typeface="Times New Roman" panose="02020603050405020304" pitchFamily="18" charset="0"/>
                <a:cs typeface="Times New Roman" panose="02020603050405020304" pitchFamily="18" charset="0"/>
              </a:rPr>
              <a:t>chức, cá nhân sản xuất, kinh doanh thực phẩm phải đăng ký bản công bố sản phẩm đối với các sản phẩm sau đây:</a:t>
            </a:r>
            <a:endParaRPr lang="en-US" sz="2800" dirty="0">
              <a:solidFill>
                <a:schemeClr val="tx1"/>
              </a:solidFill>
              <a:latin typeface="Times New Roman" panose="02020603050405020304" pitchFamily="18" charset="0"/>
              <a:cs typeface="Times New Roman" panose="02020603050405020304" pitchFamily="18" charset="0"/>
            </a:endParaRPr>
          </a:p>
          <a:p>
            <a:pPr marL="0" indent="0" algn="just" defTabSz="914126" eaLnBrk="1" fontAlgn="auto" hangingPunct="1">
              <a:spcAft>
                <a:spcPts val="0"/>
              </a:spcAft>
              <a:buFont typeface="Arial" panose="020B0604020202020204" pitchFamily="34" charset="0"/>
              <a:buNone/>
              <a:defRPr/>
            </a:pPr>
            <a:r>
              <a:rPr lang="vi-VN" sz="2800" dirty="0">
                <a:solidFill>
                  <a:schemeClr val="tx1"/>
                </a:solidFill>
                <a:latin typeface="Times New Roman" panose="02020603050405020304" pitchFamily="18" charset="0"/>
                <a:cs typeface="Times New Roman" panose="02020603050405020304" pitchFamily="18" charset="0"/>
              </a:rPr>
              <a:t>1. Thực phẩm bảo vệ sức khỏe, thực phẩm dinh dưỡng y học, thực phẩm dùng cho chế độ ăn đặc biệt.</a:t>
            </a:r>
            <a:endParaRPr lang="en-US" sz="2800" dirty="0">
              <a:solidFill>
                <a:schemeClr val="tx1"/>
              </a:solidFill>
              <a:latin typeface="Times New Roman" panose="02020603050405020304" pitchFamily="18" charset="0"/>
              <a:cs typeface="Times New Roman" panose="02020603050405020304" pitchFamily="18" charset="0"/>
            </a:endParaRPr>
          </a:p>
          <a:p>
            <a:pPr marL="0" indent="0" algn="just" defTabSz="914126" eaLnBrk="1" fontAlgn="auto" hangingPunct="1">
              <a:spcAft>
                <a:spcPts val="0"/>
              </a:spcAft>
              <a:buFont typeface="Arial" panose="020B0604020202020204" pitchFamily="34" charset="0"/>
              <a:buNone/>
              <a:defRPr/>
            </a:pPr>
            <a:r>
              <a:rPr lang="vi-VN" sz="2800" dirty="0">
                <a:solidFill>
                  <a:schemeClr val="tx1"/>
                </a:solidFill>
                <a:latin typeface="Times New Roman" panose="02020603050405020304" pitchFamily="18" charset="0"/>
                <a:cs typeface="Times New Roman" panose="02020603050405020304" pitchFamily="18" charset="0"/>
              </a:rPr>
              <a:t>2. Sản phẩm dinh dưỡng dùng cho trẻ đến 36 tháng tuổi.</a:t>
            </a:r>
            <a:endParaRPr lang="en-US" sz="2800" dirty="0">
              <a:solidFill>
                <a:schemeClr val="tx1"/>
              </a:solidFill>
              <a:latin typeface="Times New Roman" panose="02020603050405020304" pitchFamily="18" charset="0"/>
              <a:cs typeface="Times New Roman" panose="02020603050405020304" pitchFamily="18" charset="0"/>
            </a:endParaRPr>
          </a:p>
          <a:p>
            <a:pPr marL="0" indent="0" algn="just" defTabSz="914126" eaLnBrk="1" fontAlgn="auto" hangingPunct="1">
              <a:spcAft>
                <a:spcPts val="0"/>
              </a:spcAft>
              <a:buFont typeface="Arial" panose="020B0604020202020204" pitchFamily="34" charset="0"/>
              <a:buNone/>
              <a:defRPr/>
            </a:pPr>
            <a:r>
              <a:rPr lang="vi-VN" sz="2800" dirty="0">
                <a:solidFill>
                  <a:schemeClr val="tx1"/>
                </a:solidFill>
                <a:latin typeface="Times New Roman" panose="02020603050405020304" pitchFamily="18" charset="0"/>
                <a:cs typeface="Times New Roman" panose="02020603050405020304" pitchFamily="18" charset="0"/>
              </a:rPr>
              <a:t>3. Phụ gia thực phẩm hỗn hợp có công dụng mới, phụ gia thực phẩm không thuộc trong danh mục phụ gia được phép sử dụng trong thực phẩm hoặc không đúng đối tượng sử dụng do Bộ Y tế quy định.</a:t>
            </a:r>
            <a:endParaRPr lang="en-US" sz="2800" dirty="0">
              <a:solidFill>
                <a:schemeClr val="tx1"/>
              </a:solidFill>
              <a:latin typeface="Times New Roman" panose="02020603050405020304" pitchFamily="18" charset="0"/>
              <a:cs typeface="Times New Roman" panose="02020603050405020304" pitchFamily="18" charset="0"/>
            </a:endParaRPr>
          </a:p>
          <a:p>
            <a:pPr marL="228531" indent="-228531" defTabSz="914126" eaLnBrk="1" fontAlgn="auto" hangingPunct="1">
              <a:spcAft>
                <a:spcPts val="0"/>
              </a:spcAft>
              <a:buFont typeface="Wingdings 3" charset="2"/>
              <a:buChar char=""/>
              <a:defRPr/>
            </a:pPr>
            <a:endParaRPr lang="en-US" sz="2400" dirty="0">
              <a:solidFill>
                <a:schemeClr val="tx1"/>
              </a:solidFill>
              <a:latin typeface="Times New Roman" panose="02020603050405020304" pitchFamily="18" charset="0"/>
              <a:cs typeface="Times New Roman" panose="02020603050405020304" pitchFamily="18" charset="0"/>
            </a:endParaRPr>
          </a:p>
        </p:txBody>
      </p:sp>
      <p:sp>
        <p:nvSpPr>
          <p:cNvPr id="23555" name="Title 1"/>
          <p:cNvSpPr txBox="1">
            <a:spLocks/>
          </p:cNvSpPr>
          <p:nvPr/>
        </p:nvSpPr>
        <p:spPr bwMode="auto">
          <a:xfrm>
            <a:off x="684213" y="228600"/>
            <a:ext cx="9372600" cy="914400"/>
          </a:xfrm>
          <a:prstGeom prst="rect">
            <a:avLst/>
          </a:prstGeom>
          <a:noFill/>
          <a:ln w="9525">
            <a:noFill/>
            <a:miter lim="800000"/>
            <a:headEnd/>
            <a:tailEnd/>
          </a:ln>
        </p:spPr>
        <p:txBody>
          <a:bodyPr anchor="ctr"/>
          <a:lstStyle/>
          <a:p>
            <a:pPr algn="just" defTabSz="912813" eaLnBrk="1" hangingPunct="1">
              <a:buFont typeface="Arial" charset="0"/>
              <a:buNone/>
            </a:pPr>
            <a:r>
              <a:rPr lang="vi-VN" altLang="en-US" sz="2800" b="1">
                <a:solidFill>
                  <a:schemeClr val="accent2"/>
                </a:solidFill>
                <a:latin typeface="Times New Roman" pitchFamily="18" charset="0"/>
                <a:cs typeface="Times New Roman" pitchFamily="18" charset="0"/>
              </a:rPr>
              <a:t>Đăng ký bản công bố sản phẩm</a:t>
            </a:r>
            <a:r>
              <a:rPr lang="en-US" altLang="en-US" sz="2800" b="1">
                <a:solidFill>
                  <a:schemeClr val="accent2"/>
                </a:solidFill>
                <a:latin typeface="Times New Roman" pitchFamily="18" charset="0"/>
                <a:cs typeface="Times New Roman" pitchFamily="18" charset="0"/>
              </a:rPr>
              <a:t> (Điều 6)</a:t>
            </a:r>
            <a:endParaRPr lang="en-US" altLang="en-US" sz="2800">
              <a:solidFill>
                <a:schemeClr val="accent2"/>
              </a:solidFill>
              <a:latin typeface="Times New Roman" pitchFamily="18" charset="0"/>
              <a:cs typeface="Times New Roman" pitchFamily="18" charset="0"/>
            </a:endParaRPr>
          </a:p>
        </p:txBody>
      </p:sp>
    </p:spTree>
  </p:cSld>
  <p:clrMapOvr>
    <a:masterClrMapping/>
  </p:clrMapOvr>
  <p:transition spd="med">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p:cNvSpPr>
            <a:spLocks noGrp="1"/>
          </p:cNvSpPr>
          <p:nvPr>
            <p:ph idx="1"/>
          </p:nvPr>
        </p:nvSpPr>
        <p:spPr>
          <a:xfrm>
            <a:off x="455611" y="914400"/>
            <a:ext cx="10058401" cy="5715000"/>
          </a:xfrm>
        </p:spPr>
        <p:txBody>
          <a:bodyPr/>
          <a:lstStyle/>
          <a:p>
            <a:pPr marL="0" indent="0" algn="just" eaLnBrk="1" hangingPunct="1">
              <a:buFont typeface="Wingdings 3" pitchFamily="18" charset="2"/>
              <a:buNone/>
            </a:pPr>
            <a:r>
              <a:rPr lang="en-US" sz="2800" dirty="0" smtClean="0">
                <a:solidFill>
                  <a:schemeClr val="tx1"/>
                </a:solidFill>
                <a:latin typeface="Times New Roman" pitchFamily="18" charset="0"/>
                <a:cs typeface="Times New Roman" pitchFamily="18" charset="0"/>
              </a:rPr>
              <a:t>1</a:t>
            </a:r>
            <a:r>
              <a:rPr lang="vi-VN" sz="2800" dirty="0" smtClean="0">
                <a:solidFill>
                  <a:schemeClr val="tx1"/>
                </a:solidFill>
                <a:latin typeface="Times New Roman" pitchFamily="18" charset="0"/>
                <a:cs typeface="Times New Roman" pitchFamily="18" charset="0"/>
              </a:rPr>
              <a:t>. Hồ sơ đăng ký bản công bố sản phẩm đối với sản phẩm </a:t>
            </a:r>
            <a:r>
              <a:rPr lang="en-US" sz="2800" dirty="0" err="1" smtClean="0">
                <a:solidFill>
                  <a:schemeClr val="tx1"/>
                </a:solidFill>
                <a:latin typeface="Times New Roman" pitchFamily="18" charset="0"/>
                <a:cs typeface="Times New Roman" pitchFamily="18" charset="0"/>
              </a:rPr>
              <a:t>nhập</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khẩu</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gồm</a:t>
            </a:r>
            <a:r>
              <a:rPr lang="en-US" sz="2800" dirty="0" smtClean="0">
                <a:solidFill>
                  <a:schemeClr val="tx1"/>
                </a:solidFill>
                <a:latin typeface="Times New Roman" pitchFamily="18" charset="0"/>
                <a:cs typeface="Times New Roman" pitchFamily="18" charset="0"/>
              </a:rPr>
              <a:t>:</a:t>
            </a:r>
            <a:endParaRPr lang="en-US" altLang="en-US" sz="2800" dirty="0" smtClean="0">
              <a:solidFill>
                <a:schemeClr val="tx1"/>
              </a:solidFill>
              <a:latin typeface="Times New Roman" pitchFamily="18" charset="0"/>
              <a:cs typeface="Times New Roman" pitchFamily="18" charset="0"/>
            </a:endParaRPr>
          </a:p>
          <a:p>
            <a:pPr marL="0" indent="0" algn="just" eaLnBrk="1" hangingPunct="1">
              <a:buFont typeface="Wingdings 3" pitchFamily="18" charset="2"/>
              <a:buNone/>
            </a:pPr>
            <a:r>
              <a:rPr lang="vi-VN" altLang="en-US" sz="2800" dirty="0" smtClean="0">
                <a:solidFill>
                  <a:schemeClr val="tx1"/>
                </a:solidFill>
                <a:latin typeface="Times New Roman" pitchFamily="18" charset="0"/>
                <a:cs typeface="Times New Roman" pitchFamily="18" charset="0"/>
              </a:rPr>
              <a:t>a) Bản công bố sản phẩm được quy định tại M</a:t>
            </a:r>
            <a:r>
              <a:rPr lang="en-US" altLang="en-US" sz="2800" dirty="0" smtClean="0">
                <a:solidFill>
                  <a:schemeClr val="tx1"/>
                </a:solidFill>
                <a:latin typeface="Times New Roman" pitchFamily="18" charset="0"/>
                <a:cs typeface="Times New Roman" pitchFamily="18" charset="0"/>
              </a:rPr>
              <a:t>ẫ</a:t>
            </a:r>
            <a:r>
              <a:rPr lang="vi-VN" altLang="en-US" sz="2800" dirty="0" smtClean="0">
                <a:solidFill>
                  <a:schemeClr val="tx1"/>
                </a:solidFill>
                <a:latin typeface="Times New Roman" pitchFamily="18" charset="0"/>
                <a:cs typeface="Times New Roman" pitchFamily="18" charset="0"/>
              </a:rPr>
              <a:t>u số 02 Phụ lục I ban hành kèm theo Nghị định này;</a:t>
            </a:r>
            <a:endParaRPr lang="en-US" altLang="en-US" sz="2800" dirty="0" smtClean="0">
              <a:solidFill>
                <a:schemeClr val="tx1"/>
              </a:solidFill>
              <a:latin typeface="Times New Roman" pitchFamily="18" charset="0"/>
              <a:cs typeface="Times New Roman" pitchFamily="18" charset="0"/>
            </a:endParaRPr>
          </a:p>
          <a:p>
            <a:pPr marL="0" indent="0" algn="just" eaLnBrk="1" hangingPunct="1">
              <a:buNone/>
            </a:pPr>
            <a:r>
              <a:rPr lang="vi-VN" sz="2800" dirty="0" smtClean="0">
                <a:solidFill>
                  <a:schemeClr val="tx1"/>
                </a:solidFill>
                <a:latin typeface="Times New Roman" pitchFamily="18" charset="0"/>
                <a:cs typeface="Times New Roman" pitchFamily="18" charset="0"/>
              </a:rPr>
              <a:t>b) Giấy chứng nhận lưu hành tự do (Certificate of Free Sale) hoặc Giấy chứng nhận xuất khẩu (Certificate of Exportation) hoặc Giấy chứng nhận y tế (Health Certificate) của cơ quan có thẩm quyền của nước xuất xứ/xuất khẩu cấp có nội dung bảo đảm an toàn cho người sử dụng hoặc được bán tự do tại thị trường của nước sản xuất/xuất khẩu (hợp pháp hóa lãnh sự);</a:t>
            </a:r>
            <a:endParaRPr lang="en-US" altLang="en-US" sz="2800" dirty="0" smtClean="0">
              <a:solidFill>
                <a:schemeClr val="tx1"/>
              </a:solidFill>
              <a:latin typeface="Times New Roman" pitchFamily="18" charset="0"/>
              <a:cs typeface="Times New Roman" pitchFamily="18" charset="0"/>
            </a:endParaRPr>
          </a:p>
          <a:p>
            <a:pPr marL="0" indent="0" algn="just" eaLnBrk="1" hangingPunct="1">
              <a:buFont typeface="Wingdings 3" pitchFamily="18" charset="2"/>
              <a:buNone/>
            </a:pPr>
            <a:endParaRPr lang="en-US" altLang="en-US" sz="2800" dirty="0" smtClean="0">
              <a:solidFill>
                <a:schemeClr val="tx1"/>
              </a:solidFill>
              <a:latin typeface="Times New Roman" pitchFamily="18" charset="0"/>
              <a:cs typeface="Times New Roman" pitchFamily="18" charset="0"/>
            </a:endParaRPr>
          </a:p>
        </p:txBody>
      </p:sp>
      <p:sp>
        <p:nvSpPr>
          <p:cNvPr id="24579" name="Title 1"/>
          <p:cNvSpPr txBox="1">
            <a:spLocks/>
          </p:cNvSpPr>
          <p:nvPr/>
        </p:nvSpPr>
        <p:spPr bwMode="auto">
          <a:xfrm>
            <a:off x="608013" y="152400"/>
            <a:ext cx="9372600" cy="914400"/>
          </a:xfrm>
          <a:prstGeom prst="rect">
            <a:avLst/>
          </a:prstGeom>
          <a:noFill/>
          <a:ln w="9525">
            <a:noFill/>
            <a:miter lim="800000"/>
            <a:headEnd/>
            <a:tailEnd/>
          </a:ln>
        </p:spPr>
        <p:txBody>
          <a:bodyPr anchor="ctr"/>
          <a:lstStyle/>
          <a:p>
            <a:pPr algn="just" defTabSz="912813" eaLnBrk="1" hangingPunct="1">
              <a:buFont typeface="Arial" charset="0"/>
              <a:buNone/>
            </a:pPr>
            <a:r>
              <a:rPr lang="vi-VN" altLang="en-US" sz="2800" b="1">
                <a:solidFill>
                  <a:schemeClr val="accent2"/>
                </a:solidFill>
                <a:latin typeface="Times New Roman" pitchFamily="18" charset="0"/>
                <a:cs typeface="Times New Roman" pitchFamily="18" charset="0"/>
              </a:rPr>
              <a:t>Hồ sơ đăng ký bản công bố sản phẩm</a:t>
            </a:r>
            <a:r>
              <a:rPr lang="en-US" altLang="en-US" sz="2800" b="1">
                <a:solidFill>
                  <a:schemeClr val="accent2"/>
                </a:solidFill>
                <a:latin typeface="Times New Roman" pitchFamily="18" charset="0"/>
                <a:cs typeface="Times New Roman" pitchFamily="18" charset="0"/>
              </a:rPr>
              <a:t> (Điều 7)</a:t>
            </a:r>
            <a:endParaRPr lang="en-US" altLang="en-US" sz="2800">
              <a:solidFill>
                <a:schemeClr val="accent2"/>
              </a:solidFill>
              <a:latin typeface="Times New Roman" pitchFamily="18" charset="0"/>
              <a:cs typeface="Times New Roman" pitchFamily="18" charset="0"/>
            </a:endParaRPr>
          </a:p>
        </p:txBody>
      </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912813" y="381000"/>
            <a:ext cx="10350500" cy="1066800"/>
          </a:xfrm>
        </p:spPr>
        <p:txBody>
          <a:bodyPr/>
          <a:lstStyle/>
          <a:p>
            <a:pPr defTabSz="912813" eaLnBrk="1" hangingPunct="1"/>
            <a:r>
              <a:rPr lang="en-US" altLang="en-US" sz="2800" b="1" smtClean="0">
                <a:solidFill>
                  <a:schemeClr val="accent2"/>
                </a:solidFill>
                <a:latin typeface="Times New Roman" pitchFamily="18" charset="0"/>
                <a:cs typeface="Times New Roman" pitchFamily="18" charset="0"/>
              </a:rPr>
              <a:t>BỐ CỤC CỦA NGHỊ ĐỊNH</a:t>
            </a:r>
          </a:p>
        </p:txBody>
      </p:sp>
      <p:sp>
        <p:nvSpPr>
          <p:cNvPr id="3" name="Content Placeholder 2"/>
          <p:cNvSpPr>
            <a:spLocks noGrp="1"/>
          </p:cNvSpPr>
          <p:nvPr>
            <p:ph idx="1"/>
          </p:nvPr>
        </p:nvSpPr>
        <p:spPr>
          <a:xfrm>
            <a:off x="227013" y="1066800"/>
            <a:ext cx="10668000" cy="5029200"/>
          </a:xfrm>
        </p:spPr>
        <p:txBody>
          <a:bodyPr rtlCol="0">
            <a:normAutofit/>
          </a:bodyPr>
          <a:lstStyle/>
          <a:p>
            <a:pPr marL="228531" indent="-228531" algn="just" defTabSz="914126" eaLnBrk="1" fontAlgn="auto" hangingPunct="1">
              <a:spcAft>
                <a:spcPts val="0"/>
              </a:spcAft>
              <a:buFont typeface="Wingdings 3" charset="2"/>
              <a:buChar char=""/>
              <a:defRPr/>
            </a:pPr>
            <a:r>
              <a:rPr lang="en-US" sz="2800" dirty="0" err="1" smtClean="0">
                <a:solidFill>
                  <a:schemeClr val="tx1"/>
                </a:solidFill>
                <a:latin typeface="Times New Roman" pitchFamily="18" charset="0"/>
                <a:cs typeface="Times New Roman" pitchFamily="18" charset="0"/>
              </a:rPr>
              <a:t>Nghị</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định</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bao</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gồm</a:t>
            </a:r>
            <a:r>
              <a:rPr lang="en-US" sz="2800" dirty="0" smtClean="0">
                <a:solidFill>
                  <a:schemeClr val="tx1"/>
                </a:solidFill>
                <a:latin typeface="Times New Roman" pitchFamily="18" charset="0"/>
                <a:cs typeface="Times New Roman" pitchFamily="18" charset="0"/>
              </a:rPr>
              <a:t> 13 </a:t>
            </a:r>
            <a:r>
              <a:rPr lang="en-US" sz="2800" dirty="0" err="1" smtClean="0">
                <a:solidFill>
                  <a:schemeClr val="tx1"/>
                </a:solidFill>
                <a:latin typeface="Times New Roman" pitchFamily="18" charset="0"/>
                <a:cs typeface="Times New Roman" pitchFamily="18" charset="0"/>
              </a:rPr>
              <a:t>chương</a:t>
            </a:r>
            <a:r>
              <a:rPr lang="en-US" sz="2800" dirty="0" smtClean="0">
                <a:solidFill>
                  <a:schemeClr val="tx1"/>
                </a:solidFill>
                <a:latin typeface="Times New Roman" pitchFamily="18" charset="0"/>
                <a:cs typeface="Times New Roman" pitchFamily="18" charset="0"/>
              </a:rPr>
              <a:t>, 44 </a:t>
            </a:r>
            <a:r>
              <a:rPr lang="en-US" sz="2800" dirty="0" err="1" smtClean="0">
                <a:solidFill>
                  <a:schemeClr val="tx1"/>
                </a:solidFill>
                <a:latin typeface="Times New Roman" pitchFamily="18" charset="0"/>
                <a:cs typeface="Times New Roman" pitchFamily="18" charset="0"/>
              </a:rPr>
              <a:t>điều</a:t>
            </a:r>
            <a:endParaRPr lang="en-US" sz="2800" dirty="0" smtClean="0">
              <a:solidFill>
                <a:schemeClr val="tx1"/>
              </a:solidFill>
              <a:latin typeface="Times New Roman" pitchFamily="18" charset="0"/>
              <a:cs typeface="Times New Roman" pitchFamily="18" charset="0"/>
            </a:endParaRPr>
          </a:p>
          <a:p>
            <a:pPr marL="228531" indent="-228531" algn="just" defTabSz="914126" eaLnBrk="1" fontAlgn="auto" hangingPunct="1">
              <a:spcAft>
                <a:spcPts val="0"/>
              </a:spcAft>
              <a:buFont typeface="Wingdings 3" charset="2"/>
              <a:buChar char=""/>
              <a:defRPr/>
            </a:pPr>
            <a:r>
              <a:rPr lang="en-US" sz="2800" dirty="0" err="1" smtClean="0">
                <a:solidFill>
                  <a:schemeClr val="tx1"/>
                </a:solidFill>
                <a:latin typeface="Times New Roman" pitchFamily="18" charset="0"/>
                <a:cs typeface="Times New Roman" pitchFamily="18" charset="0"/>
              </a:rPr>
              <a:t>Có</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hiệu</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lực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thi</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hành</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từ</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ngày</a:t>
            </a:r>
            <a:r>
              <a:rPr lang="en-US" sz="2800" dirty="0" smtClean="0">
                <a:solidFill>
                  <a:schemeClr val="tx1"/>
                </a:solidFill>
                <a:latin typeface="Times New Roman" pitchFamily="18" charset="0"/>
                <a:cs typeface="Times New Roman" pitchFamily="18" charset="0"/>
              </a:rPr>
              <a:t> 02/02/2018</a:t>
            </a:r>
          </a:p>
          <a:p>
            <a:pPr marL="228531" indent="-228531" algn="just" defTabSz="914126" eaLnBrk="1" fontAlgn="auto" hangingPunct="1">
              <a:spcAft>
                <a:spcPts val="0"/>
              </a:spcAft>
              <a:buFont typeface="Wingdings 3" charset="2"/>
              <a:buChar char=""/>
              <a:defRPr/>
            </a:pPr>
            <a:r>
              <a:rPr lang="vi-VN" sz="2800" dirty="0" smtClean="0">
                <a:solidFill>
                  <a:schemeClr val="tx1"/>
                </a:solidFill>
                <a:latin typeface="Times New Roman" pitchFamily="18" charset="0"/>
                <a:cs typeface="Times New Roman" pitchFamily="18" charset="0"/>
              </a:rPr>
              <a:t>Thay thế Nghị định số 38/2012/NĐ</a:t>
            </a:r>
            <a:r>
              <a:rPr lang="en-US" sz="2800" dirty="0" smtClean="0">
                <a:solidFill>
                  <a:schemeClr val="tx1"/>
                </a:solidFill>
                <a:latin typeface="Times New Roman" pitchFamily="18" charset="0"/>
                <a:cs typeface="Times New Roman" pitchFamily="18" charset="0"/>
              </a:rPr>
              <a:t>-</a:t>
            </a:r>
            <a:r>
              <a:rPr lang="vi-VN" sz="2800" dirty="0" smtClean="0">
                <a:solidFill>
                  <a:schemeClr val="tx1"/>
                </a:solidFill>
                <a:latin typeface="Times New Roman" pitchFamily="18" charset="0"/>
                <a:cs typeface="Times New Roman" pitchFamily="18" charset="0"/>
              </a:rPr>
              <a:t>CP ngày 25 tháng 4 năm 2012 của Chính phủ quy định chi tiết thi hành một số điều của Luật an toàn thực phẩm; </a:t>
            </a:r>
            <a:endParaRPr lang="en-US" sz="2800" dirty="0" smtClean="0">
              <a:solidFill>
                <a:schemeClr val="tx1"/>
              </a:solidFill>
              <a:latin typeface="Times New Roman" pitchFamily="18" charset="0"/>
              <a:cs typeface="Times New Roman" pitchFamily="18" charset="0"/>
            </a:endParaRPr>
          </a:p>
          <a:p>
            <a:pPr marL="228531" indent="-228531" algn="just" defTabSz="914126" eaLnBrk="1" fontAlgn="auto" hangingPunct="1">
              <a:spcAft>
                <a:spcPts val="0"/>
              </a:spcAft>
              <a:buFont typeface="Wingdings 3" charset="2"/>
              <a:buChar char=""/>
              <a:defRPr/>
            </a:pPr>
            <a:r>
              <a:rPr lang="en-US" sz="2800" dirty="0" smtClean="0">
                <a:solidFill>
                  <a:schemeClr val="tx1"/>
                </a:solidFill>
                <a:latin typeface="Times New Roman" pitchFamily="18" charset="0"/>
                <a:cs typeface="Times New Roman" pitchFamily="18" charset="0"/>
              </a:rPr>
              <a:t>B</a:t>
            </a:r>
            <a:r>
              <a:rPr lang="vi-VN" sz="2800" dirty="0" smtClean="0">
                <a:solidFill>
                  <a:schemeClr val="tx1"/>
                </a:solidFill>
                <a:latin typeface="Times New Roman" pitchFamily="18" charset="0"/>
                <a:cs typeface="Times New Roman" pitchFamily="18" charset="0"/>
              </a:rPr>
              <a:t>ãi bỏ Chương </a:t>
            </a:r>
            <a:r>
              <a:rPr lang="en-US" sz="2800" dirty="0" smtClean="0">
                <a:solidFill>
                  <a:schemeClr val="tx1"/>
                </a:solidFill>
                <a:latin typeface="Times New Roman" pitchFamily="18" charset="0"/>
                <a:cs typeface="Times New Roman" pitchFamily="18" charset="0"/>
              </a:rPr>
              <a:t>II </a:t>
            </a:r>
            <a:r>
              <a:rPr lang="vi-VN" sz="2800" dirty="0" smtClean="0">
                <a:solidFill>
                  <a:schemeClr val="tx1"/>
                </a:solidFill>
                <a:latin typeface="Times New Roman" pitchFamily="18" charset="0"/>
                <a:cs typeface="Times New Roman" pitchFamily="18" charset="0"/>
              </a:rPr>
              <a:t>Thông tư liên tịch số 13/2014/TTLT-BYT-BNNPTNT-BCT ngày 09 tháng 4 năm 2014 của Bộ Y tế, Bộ Nông nghiệp và Phát triển nông thôn, Bộ Công Thương hướng dẫn việc phân công, phối hợp trong quản lý nhà nước về an toàn thực phẩm.</a:t>
            </a:r>
            <a:endParaRPr lang="en-US" sz="2800" dirty="0" smtClean="0">
              <a:solidFill>
                <a:schemeClr val="tx1"/>
              </a:solidFill>
              <a:latin typeface="Times New Roman" pitchFamily="18" charset="0"/>
              <a:cs typeface="Times New Roman" pitchFamily="18" charset="0"/>
            </a:endParaRPr>
          </a:p>
          <a:p>
            <a:pPr marL="228531" indent="-228531" defTabSz="914126" eaLnBrk="1" fontAlgn="auto" hangingPunct="1">
              <a:spcAft>
                <a:spcPts val="0"/>
              </a:spcAft>
              <a:buFont typeface="Wingdings 3" charset="2"/>
              <a:buChar char=""/>
              <a:defRPr/>
            </a:pPr>
            <a:endParaRPr lang="en-US" sz="1999" dirty="0">
              <a:solidFill>
                <a:schemeClr val="tx1"/>
              </a:solidFill>
            </a:endParaRPr>
          </a:p>
        </p:txBody>
      </p:sp>
    </p:spTree>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p:cNvSpPr>
            <a:spLocks noGrp="1"/>
          </p:cNvSpPr>
          <p:nvPr>
            <p:ph idx="1"/>
          </p:nvPr>
        </p:nvSpPr>
        <p:spPr>
          <a:xfrm>
            <a:off x="531812" y="838200"/>
            <a:ext cx="10210800" cy="5867400"/>
          </a:xfrm>
        </p:spPr>
        <p:txBody>
          <a:bodyPr/>
          <a:lstStyle/>
          <a:p>
            <a:pPr marL="0" indent="0" algn="just" eaLnBrk="1" hangingPunct="1">
              <a:buNone/>
            </a:pPr>
            <a:r>
              <a:rPr lang="en-US" altLang="en-US" sz="2600" dirty="0" smtClean="0">
                <a:solidFill>
                  <a:schemeClr val="tx1"/>
                </a:solidFill>
                <a:latin typeface="Times New Roman" pitchFamily="18" charset="0"/>
                <a:cs typeface="Times New Roman" pitchFamily="18" charset="0"/>
              </a:rPr>
              <a:t>c</a:t>
            </a:r>
            <a:r>
              <a:rPr lang="vi-VN" altLang="en-US" sz="2600" dirty="0" smtClean="0">
                <a:solidFill>
                  <a:schemeClr val="tx1"/>
                </a:solidFill>
                <a:latin typeface="Times New Roman" pitchFamily="18" charset="0"/>
                <a:cs typeface="Times New Roman" pitchFamily="18" charset="0"/>
              </a:rPr>
              <a:t>) Phiếu kết quả kiểm nghiệm an toàn thực phẩm của sản phẩm trong thời hạn 12 tháng tính đến ngày nộp hồ sơ được cấp bởi phòng kiểm nghiệm được chỉ định hoặc phòng kiểm nghiệm được công nhận phù hợp ISO 17025 gồm các chỉ tiêu an toàn do Bộ Y tế ban hành theo nguyên tắc quản lý rủi ro phù hợp với quy định của quốc tế hoặc các chỉ tiêu an toàn theo các quy chuẩn, tiêu chuẩn tương ứng do tổ chức, cá nhân công bố trong trường hợp chưa có quy định của Bộ Y tế (bản chính hoặc bản sao chứng thực);</a:t>
            </a:r>
            <a:endParaRPr lang="en-US" altLang="en-US" sz="2600" dirty="0" smtClean="0">
              <a:solidFill>
                <a:schemeClr val="tx1"/>
              </a:solidFill>
              <a:latin typeface="Times New Roman" pitchFamily="18" charset="0"/>
              <a:cs typeface="Times New Roman" pitchFamily="18" charset="0"/>
            </a:endParaRPr>
          </a:p>
          <a:p>
            <a:pPr marL="0" indent="0" algn="just" eaLnBrk="1" hangingPunct="1">
              <a:buFont typeface="Wingdings 3" pitchFamily="18" charset="2"/>
              <a:buNone/>
            </a:pPr>
            <a:r>
              <a:rPr lang="en-US" altLang="en-US" sz="2600" dirty="0" smtClean="0">
                <a:solidFill>
                  <a:schemeClr val="tx1"/>
                </a:solidFill>
                <a:latin typeface="Times New Roman" pitchFamily="18" charset="0"/>
                <a:cs typeface="Times New Roman" pitchFamily="18" charset="0"/>
              </a:rPr>
              <a:t>d</a:t>
            </a:r>
            <a:r>
              <a:rPr lang="vi-VN" altLang="en-US" sz="2600" dirty="0" smtClean="0">
                <a:solidFill>
                  <a:schemeClr val="tx1"/>
                </a:solidFill>
                <a:latin typeface="Times New Roman" pitchFamily="18" charset="0"/>
                <a:cs typeface="Times New Roman" pitchFamily="18" charset="0"/>
              </a:rPr>
              <a:t>) Bằng chứng khoa học chứng minh công dụng của sản phẩm hoặc của thành phần tạo nên công dụng đã công bố (bản chính hoặc bản sao có xác nhận của tổ chức, cá nhân). Khi sử dụng b</a:t>
            </a:r>
            <a:r>
              <a:rPr lang="en-US" altLang="en-US" sz="2600" dirty="0" smtClean="0">
                <a:solidFill>
                  <a:schemeClr val="tx1"/>
                </a:solidFill>
                <a:latin typeface="Times New Roman" pitchFamily="18" charset="0"/>
                <a:cs typeface="Times New Roman" pitchFamily="18" charset="0"/>
              </a:rPr>
              <a:t>ằ</a:t>
            </a:r>
            <a:r>
              <a:rPr lang="vi-VN" altLang="en-US" sz="2600" dirty="0" smtClean="0">
                <a:solidFill>
                  <a:schemeClr val="tx1"/>
                </a:solidFill>
                <a:latin typeface="Times New Roman" pitchFamily="18" charset="0"/>
                <a:cs typeface="Times New Roman" pitchFamily="18" charset="0"/>
              </a:rPr>
              <a:t>ng chứng khoa học về công dụng thành ph</a:t>
            </a:r>
            <a:r>
              <a:rPr lang="en-US" altLang="en-US" sz="2600" dirty="0" smtClean="0">
                <a:solidFill>
                  <a:schemeClr val="tx1"/>
                </a:solidFill>
                <a:latin typeface="Times New Roman" pitchFamily="18" charset="0"/>
                <a:cs typeface="Times New Roman" pitchFamily="18" charset="0"/>
              </a:rPr>
              <a:t>ầ</a:t>
            </a:r>
            <a:r>
              <a:rPr lang="vi-VN" altLang="en-US" sz="2600" dirty="0" smtClean="0">
                <a:solidFill>
                  <a:schemeClr val="tx1"/>
                </a:solidFill>
                <a:latin typeface="Times New Roman" pitchFamily="18" charset="0"/>
                <a:cs typeface="Times New Roman" pitchFamily="18" charset="0"/>
              </a:rPr>
              <a:t>n của sản phẩm đ</a:t>
            </a:r>
            <a:r>
              <a:rPr lang="en-US" altLang="en-US" sz="2600" dirty="0" smtClean="0">
                <a:solidFill>
                  <a:schemeClr val="tx1"/>
                </a:solidFill>
                <a:latin typeface="Times New Roman" pitchFamily="18" charset="0"/>
                <a:cs typeface="Times New Roman" pitchFamily="18" charset="0"/>
              </a:rPr>
              <a:t>ể </a:t>
            </a:r>
            <a:r>
              <a:rPr lang="vi-VN" altLang="en-US" sz="2600" dirty="0" smtClean="0">
                <a:solidFill>
                  <a:schemeClr val="tx1"/>
                </a:solidFill>
                <a:latin typeface="Times New Roman" pitchFamily="18" charset="0"/>
                <a:cs typeface="Times New Roman" pitchFamily="18" charset="0"/>
              </a:rPr>
              <a:t>làm công dụng cho sản phẩm thì li</a:t>
            </a:r>
            <a:r>
              <a:rPr lang="en-US" altLang="en-US" sz="2600" dirty="0" smtClean="0">
                <a:solidFill>
                  <a:schemeClr val="tx1"/>
                </a:solidFill>
                <a:latin typeface="Times New Roman" pitchFamily="18" charset="0"/>
                <a:cs typeface="Times New Roman" pitchFamily="18" charset="0"/>
              </a:rPr>
              <a:t>ề</a:t>
            </a:r>
            <a:r>
              <a:rPr lang="vi-VN" altLang="en-US" sz="2600" dirty="0" smtClean="0">
                <a:solidFill>
                  <a:schemeClr val="tx1"/>
                </a:solidFill>
                <a:latin typeface="Times New Roman" pitchFamily="18" charset="0"/>
                <a:cs typeface="Times New Roman" pitchFamily="18" charset="0"/>
              </a:rPr>
              <a:t>u sử dụng hàng ngày của sản phẩm tối thiểu phải lớn hơn hoặc bằng 15% lượng sử dụng thành phần đó đã nêu trong tài liệu;</a:t>
            </a:r>
            <a:endParaRPr lang="en-US" altLang="en-US" sz="2600" dirty="0" smtClean="0">
              <a:solidFill>
                <a:schemeClr val="tx1"/>
              </a:solidFill>
              <a:latin typeface="Times New Roman" pitchFamily="18" charset="0"/>
              <a:cs typeface="Times New Roman" pitchFamily="18" charset="0"/>
            </a:endParaRPr>
          </a:p>
        </p:txBody>
      </p:sp>
      <p:sp>
        <p:nvSpPr>
          <p:cNvPr id="25603" name="Title 1"/>
          <p:cNvSpPr txBox="1">
            <a:spLocks/>
          </p:cNvSpPr>
          <p:nvPr/>
        </p:nvSpPr>
        <p:spPr bwMode="auto">
          <a:xfrm>
            <a:off x="684212" y="152400"/>
            <a:ext cx="9372600" cy="609600"/>
          </a:xfrm>
          <a:prstGeom prst="rect">
            <a:avLst/>
          </a:prstGeom>
          <a:noFill/>
          <a:ln w="9525">
            <a:noFill/>
            <a:miter lim="800000"/>
            <a:headEnd/>
            <a:tailEnd/>
          </a:ln>
        </p:spPr>
        <p:txBody>
          <a:bodyPr anchor="ctr"/>
          <a:lstStyle/>
          <a:p>
            <a:pPr algn="just" defTabSz="912813" eaLnBrk="1" hangingPunct="1">
              <a:buFont typeface="Arial" charset="0"/>
              <a:buNone/>
            </a:pPr>
            <a:r>
              <a:rPr lang="vi-VN" altLang="en-US" sz="2800" b="1" dirty="0">
                <a:solidFill>
                  <a:schemeClr val="accent2"/>
                </a:solidFill>
                <a:latin typeface="Times New Roman" pitchFamily="18" charset="0"/>
                <a:cs typeface="Times New Roman" pitchFamily="18" charset="0"/>
              </a:rPr>
              <a:t>Hồ sơ đăng ký bản công bố sản phẩm</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Điều</a:t>
            </a:r>
            <a:r>
              <a:rPr lang="en-US" altLang="en-US" sz="2800" b="1" dirty="0">
                <a:solidFill>
                  <a:schemeClr val="accent2"/>
                </a:solidFill>
                <a:latin typeface="Times New Roman" pitchFamily="18" charset="0"/>
                <a:cs typeface="Times New Roman" pitchFamily="18" charset="0"/>
              </a:rPr>
              <a:t> 7)</a:t>
            </a:r>
            <a:endParaRPr lang="en-US" altLang="en-US" sz="2800" dirty="0">
              <a:solidFill>
                <a:schemeClr val="accent2"/>
              </a:solidFill>
              <a:latin typeface="Times New Roman" pitchFamily="18" charset="0"/>
              <a:cs typeface="Times New Roman" pitchFamily="18" charset="0"/>
            </a:endParaRPr>
          </a:p>
        </p:txBody>
      </p:sp>
    </p:spTree>
  </p:cSld>
  <p:clrMapOvr>
    <a:masterClrMapping/>
  </p:clrMapOvr>
  <p:transition spd="med">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a:xfrm>
            <a:off x="227013" y="1295400"/>
            <a:ext cx="9296400" cy="4648200"/>
          </a:xfrm>
        </p:spPr>
        <p:txBody>
          <a:bodyPr/>
          <a:lstStyle/>
          <a:p>
            <a:pPr marL="0" indent="0" algn="just" eaLnBrk="1" hangingPunct="1">
              <a:buFont typeface="Wingdings 3" pitchFamily="18" charset="2"/>
              <a:buNone/>
            </a:pPr>
            <a:r>
              <a:rPr lang="en-US" altLang="en-US" sz="2800" dirty="0" smtClean="0">
                <a:solidFill>
                  <a:schemeClr val="tx1"/>
                </a:solidFill>
                <a:latin typeface="Times New Roman" pitchFamily="18" charset="0"/>
                <a:cs typeface="Times New Roman" pitchFamily="18" charset="0"/>
              </a:rPr>
              <a:t>đ</a:t>
            </a:r>
            <a:r>
              <a:rPr lang="vi-VN" altLang="en-US" sz="2800" dirty="0" smtClean="0">
                <a:solidFill>
                  <a:schemeClr val="tx1"/>
                </a:solidFill>
                <a:latin typeface="Times New Roman" pitchFamily="18" charset="0"/>
                <a:cs typeface="Times New Roman" pitchFamily="18" charset="0"/>
              </a:rPr>
              <a:t>) Giấy chứng nhận cơ sở đủ điều kiện an toàn thực phẩm trong trường hợp cơ sở thuộc đối tượng phải cấp giấy chứng nhận cơ sở đủ điều kiện an toàn thực phẩm theo quy định (bản sao có xác nhận của tổ chức, cá nhân);</a:t>
            </a:r>
            <a:endParaRPr lang="en-US" altLang="en-US" sz="2800" dirty="0" smtClean="0">
              <a:solidFill>
                <a:schemeClr val="tx1"/>
              </a:solidFill>
              <a:latin typeface="Times New Roman" pitchFamily="18" charset="0"/>
              <a:cs typeface="Times New Roman" pitchFamily="18" charset="0"/>
            </a:endParaRPr>
          </a:p>
          <a:p>
            <a:pPr marL="0" indent="0" algn="just" eaLnBrk="1" hangingPunct="1">
              <a:buFont typeface="Wingdings 3" pitchFamily="18" charset="2"/>
              <a:buNone/>
            </a:pPr>
            <a:r>
              <a:rPr lang="en-US" altLang="en-US" sz="2800" dirty="0" smtClean="0">
                <a:solidFill>
                  <a:schemeClr val="tx1"/>
                </a:solidFill>
                <a:latin typeface="Times New Roman" pitchFamily="18" charset="0"/>
                <a:cs typeface="Times New Roman" pitchFamily="18" charset="0"/>
              </a:rPr>
              <a:t>e</a:t>
            </a:r>
            <a:r>
              <a:rPr lang="vi-VN" altLang="en-US" sz="2800" dirty="0" smtClean="0">
                <a:solidFill>
                  <a:schemeClr val="tx1"/>
                </a:solidFill>
                <a:latin typeface="Times New Roman" pitchFamily="18" charset="0"/>
                <a:cs typeface="Times New Roman" pitchFamily="18" charset="0"/>
              </a:rPr>
              <a:t>) Giấy chứng nhận cơ sở đủ điều kiện an toàn thực phẩm đạt yêu cầu Thực hành sản xuất tốt (GMP) trong trường hợp sản phẩm sản xuất trong nước là thực phẩm bảo vệ sức khỏe áp dụng từ ngày 01 tháng 7 năm 2019 (bản sao có xác nhận của tổ chức, cá nhân).</a:t>
            </a:r>
            <a:endParaRPr lang="en-US" altLang="en-US" sz="2800" dirty="0" smtClean="0">
              <a:solidFill>
                <a:schemeClr val="tx1"/>
              </a:solidFill>
              <a:latin typeface="Times New Roman" pitchFamily="18" charset="0"/>
              <a:cs typeface="Times New Roman" pitchFamily="18" charset="0"/>
            </a:endParaRPr>
          </a:p>
        </p:txBody>
      </p:sp>
      <p:sp>
        <p:nvSpPr>
          <p:cNvPr id="26627" name="Title 1"/>
          <p:cNvSpPr txBox="1">
            <a:spLocks/>
          </p:cNvSpPr>
          <p:nvPr/>
        </p:nvSpPr>
        <p:spPr bwMode="auto">
          <a:xfrm>
            <a:off x="684213" y="228600"/>
            <a:ext cx="9372600" cy="914400"/>
          </a:xfrm>
          <a:prstGeom prst="rect">
            <a:avLst/>
          </a:prstGeom>
          <a:noFill/>
          <a:ln w="9525">
            <a:noFill/>
            <a:miter lim="800000"/>
            <a:headEnd/>
            <a:tailEnd/>
          </a:ln>
        </p:spPr>
        <p:txBody>
          <a:bodyPr anchor="ctr"/>
          <a:lstStyle/>
          <a:p>
            <a:pPr algn="just" defTabSz="912813" eaLnBrk="1" hangingPunct="1">
              <a:buFont typeface="Arial" charset="0"/>
              <a:buNone/>
            </a:pPr>
            <a:r>
              <a:rPr lang="vi-VN" altLang="en-US" sz="2800" b="1">
                <a:solidFill>
                  <a:schemeClr val="accent2"/>
                </a:solidFill>
                <a:latin typeface="Times New Roman" pitchFamily="18" charset="0"/>
                <a:cs typeface="Times New Roman" pitchFamily="18" charset="0"/>
              </a:rPr>
              <a:t>Hồ sơ đăng ký bản công bố sản phẩm</a:t>
            </a:r>
            <a:r>
              <a:rPr lang="en-US" altLang="en-US" sz="2800" b="1">
                <a:solidFill>
                  <a:schemeClr val="accent2"/>
                </a:solidFill>
                <a:latin typeface="Times New Roman" pitchFamily="18" charset="0"/>
                <a:cs typeface="Times New Roman" pitchFamily="18" charset="0"/>
              </a:rPr>
              <a:t> (Điều 7)</a:t>
            </a:r>
            <a:endParaRPr lang="en-US" altLang="en-US" sz="2800">
              <a:solidFill>
                <a:schemeClr val="accent2"/>
              </a:solidFill>
              <a:latin typeface="Times New Roman" pitchFamily="18" charset="0"/>
              <a:cs typeface="Times New Roman" pitchFamily="18" charset="0"/>
            </a:endParaRPr>
          </a:p>
        </p:txBody>
      </p:sp>
    </p:spTree>
  </p:cSld>
  <p:clrMapOvr>
    <a:masterClrMapping/>
  </p:clrMapOvr>
  <p:transition spd="med">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5600" y="1066800"/>
            <a:ext cx="10996613" cy="6096000"/>
          </a:xfrm>
        </p:spPr>
        <p:txBody>
          <a:bodyPr rtlCol="0">
            <a:noAutofit/>
          </a:bodyPr>
          <a:lstStyle/>
          <a:p>
            <a:pPr marL="0" indent="0" algn="just" defTabSz="914126" eaLnBrk="1" fontAlgn="auto" hangingPunct="1">
              <a:spcBef>
                <a:spcPts val="0"/>
              </a:spcBef>
              <a:spcAft>
                <a:spcPts val="0"/>
              </a:spcAft>
              <a:buFont typeface="Arial" panose="020B0604020202020204" pitchFamily="34" charset="0"/>
              <a:buNone/>
              <a:defRPr/>
            </a:pPr>
            <a:r>
              <a:rPr lang="vi-VN" sz="2600" dirty="0" smtClean="0">
                <a:solidFill>
                  <a:schemeClr val="tx1"/>
                </a:solidFill>
                <a:latin typeface="Times New Roman" panose="02020603050405020304" pitchFamily="18" charset="0"/>
                <a:cs typeface="Times New Roman" panose="02020603050405020304" pitchFamily="18" charset="0"/>
              </a:rPr>
              <a:t>2</a:t>
            </a:r>
            <a:r>
              <a:rPr lang="vi-VN" sz="2600" dirty="0">
                <a:solidFill>
                  <a:schemeClr val="tx1"/>
                </a:solidFill>
                <a:latin typeface="Times New Roman" panose="02020603050405020304" pitchFamily="18" charset="0"/>
                <a:cs typeface="Times New Roman" panose="02020603050405020304" pitchFamily="18" charset="0"/>
              </a:rPr>
              <a:t>. Hồ sơ đăng ký bản công bố sản phẩm đối với sản phẩm sản xuất trong nước gồm:</a:t>
            </a:r>
            <a:endParaRPr lang="en-US" sz="2600" dirty="0">
              <a:solidFill>
                <a:schemeClr val="tx1"/>
              </a:solidFill>
              <a:latin typeface="Times New Roman" panose="02020603050405020304" pitchFamily="18" charset="0"/>
              <a:cs typeface="Times New Roman" panose="02020603050405020304" pitchFamily="18" charset="0"/>
            </a:endParaRPr>
          </a:p>
          <a:p>
            <a:pPr marL="0" indent="0" algn="just" defTabSz="914126" eaLnBrk="1" fontAlgn="auto" hangingPunct="1">
              <a:spcBef>
                <a:spcPts val="0"/>
              </a:spcBef>
              <a:spcAft>
                <a:spcPts val="0"/>
              </a:spcAft>
              <a:buFont typeface="Arial" panose="020B0604020202020204" pitchFamily="34" charset="0"/>
              <a:buNone/>
              <a:defRPr/>
            </a:pPr>
            <a:r>
              <a:rPr lang="vi-VN" sz="2600" dirty="0">
                <a:solidFill>
                  <a:schemeClr val="tx1"/>
                </a:solidFill>
                <a:latin typeface="Times New Roman" panose="02020603050405020304" pitchFamily="18" charset="0"/>
                <a:cs typeface="Times New Roman" panose="02020603050405020304" pitchFamily="18" charset="0"/>
              </a:rPr>
              <a:t>a) Bản công bố sản phẩm được quy định tại M</a:t>
            </a:r>
            <a:r>
              <a:rPr lang="en-US" sz="2600" dirty="0">
                <a:solidFill>
                  <a:schemeClr val="tx1"/>
                </a:solidFill>
                <a:latin typeface="Times New Roman" panose="02020603050405020304" pitchFamily="18" charset="0"/>
                <a:cs typeface="Times New Roman" panose="02020603050405020304" pitchFamily="18" charset="0"/>
              </a:rPr>
              <a:t>ẫ</a:t>
            </a:r>
            <a:r>
              <a:rPr lang="vi-VN" sz="2600" dirty="0">
                <a:solidFill>
                  <a:schemeClr val="tx1"/>
                </a:solidFill>
                <a:latin typeface="Times New Roman" panose="02020603050405020304" pitchFamily="18" charset="0"/>
                <a:cs typeface="Times New Roman" panose="02020603050405020304" pitchFamily="18" charset="0"/>
              </a:rPr>
              <a:t>u số 02 Phụ lục I ban hành kèm theo Nghị định này;</a:t>
            </a:r>
            <a:endParaRPr lang="en-US" sz="2600" dirty="0">
              <a:solidFill>
                <a:schemeClr val="tx1"/>
              </a:solidFill>
              <a:latin typeface="Times New Roman" panose="02020603050405020304" pitchFamily="18" charset="0"/>
              <a:cs typeface="Times New Roman" panose="02020603050405020304" pitchFamily="18" charset="0"/>
            </a:endParaRPr>
          </a:p>
          <a:p>
            <a:pPr marL="0" indent="0" algn="just" defTabSz="914126" eaLnBrk="1" fontAlgn="auto" hangingPunct="1">
              <a:spcBef>
                <a:spcPts val="0"/>
              </a:spcBef>
              <a:spcAft>
                <a:spcPts val="0"/>
              </a:spcAft>
              <a:buFont typeface="Arial" panose="020B0604020202020204" pitchFamily="34" charset="0"/>
              <a:buNone/>
              <a:defRPr/>
            </a:pPr>
            <a:r>
              <a:rPr lang="vi-VN" sz="2600" dirty="0">
                <a:solidFill>
                  <a:schemeClr val="tx1"/>
                </a:solidFill>
                <a:latin typeface="Times New Roman" panose="02020603050405020304" pitchFamily="18" charset="0"/>
                <a:cs typeface="Times New Roman" panose="02020603050405020304" pitchFamily="18" charset="0"/>
              </a:rPr>
              <a:t>b) Phiếu kết quả kiểm nghiệm an toàn thực phẩm của sản phẩm trong thời hạn 12 tháng tính đến ngày nộp hồ sơ được cấp bởi phòng kiểm nghiệm được chỉ định hoặc phòng kiểm nghiệm được công nhận phù hợp ISO 17025 gồm các chỉ tiêu an toàn do Bộ Y tế ban hành theo nguyên tắc quản lý rủi ro phù hợp với quy định của quốc tế hoặc các chỉ tiêu an toàn theo các quy chuẩn, tiêu chuẩn tương ứng do tổ chức, cá nhân công bố trong trường hợp chưa có quy định của Bộ Y tế (bản chính hoặc bản sao chứng thực);</a:t>
            </a:r>
            <a:endParaRPr lang="en-US" sz="2600" dirty="0">
              <a:solidFill>
                <a:schemeClr val="tx1"/>
              </a:solidFill>
              <a:latin typeface="Times New Roman" panose="02020603050405020304" pitchFamily="18" charset="0"/>
              <a:cs typeface="Times New Roman" panose="02020603050405020304" pitchFamily="18" charset="0"/>
            </a:endParaRPr>
          </a:p>
          <a:p>
            <a:pPr marL="0" indent="0" algn="just" defTabSz="914126" eaLnBrk="1" fontAlgn="auto" hangingPunct="1">
              <a:spcBef>
                <a:spcPts val="0"/>
              </a:spcBef>
              <a:spcAft>
                <a:spcPts val="0"/>
              </a:spcAft>
              <a:buFont typeface="Arial" panose="020B0604020202020204" pitchFamily="34" charset="0"/>
              <a:buNone/>
              <a:defRPr/>
            </a:pPr>
            <a:r>
              <a:rPr lang="vi-VN" sz="2600" dirty="0">
                <a:solidFill>
                  <a:schemeClr val="tx1"/>
                </a:solidFill>
                <a:latin typeface="Times New Roman" panose="02020603050405020304" pitchFamily="18" charset="0"/>
                <a:cs typeface="Times New Roman" panose="02020603050405020304" pitchFamily="18" charset="0"/>
              </a:rPr>
              <a:t>c) Bằng chứng khoa học chứng minh công dụng của sản phẩm hoặc của thành phần tạo nên công dụng đã công bố (bản chính hoặc bản sao có xác nhận của tổ chức, cá </a:t>
            </a:r>
            <a:r>
              <a:rPr lang="vi-VN" sz="2600" dirty="0" smtClean="0">
                <a:solidFill>
                  <a:schemeClr val="tx1"/>
                </a:solidFill>
                <a:latin typeface="Times New Roman" panose="02020603050405020304" pitchFamily="18" charset="0"/>
                <a:cs typeface="Times New Roman" panose="02020603050405020304" pitchFamily="18" charset="0"/>
              </a:rPr>
              <a:t>nhân</a:t>
            </a:r>
            <a:r>
              <a:rPr lang="en-US" sz="2600" dirty="0" smtClean="0">
                <a:solidFill>
                  <a:schemeClr val="tx1"/>
                </a:solidFill>
                <a:latin typeface="Times New Roman" panose="02020603050405020304" pitchFamily="18" charset="0"/>
                <a:cs typeface="Times New Roman" panose="02020603050405020304" pitchFamily="18" charset="0"/>
              </a:rPr>
              <a:t>)</a:t>
            </a:r>
            <a:endParaRPr lang="en-US" sz="2600" dirty="0">
              <a:solidFill>
                <a:schemeClr val="tx1"/>
              </a:solidFill>
              <a:latin typeface="Times New Roman" panose="02020603050405020304" pitchFamily="18" charset="0"/>
              <a:cs typeface="Times New Roman" panose="02020603050405020304" pitchFamily="18" charset="0"/>
            </a:endParaRPr>
          </a:p>
          <a:p>
            <a:pPr marL="228531" indent="-228531" algn="just" defTabSz="914126" eaLnBrk="1" fontAlgn="auto" hangingPunct="1">
              <a:spcAft>
                <a:spcPts val="0"/>
              </a:spcAft>
              <a:buFont typeface="Wingdings 3" charset="2"/>
              <a:buChar char=""/>
              <a:defRPr/>
            </a:pPr>
            <a:endParaRPr lang="en-US" sz="2600" dirty="0">
              <a:solidFill>
                <a:schemeClr val="tx1"/>
              </a:solidFill>
              <a:latin typeface="Times New Roman" panose="02020603050405020304" pitchFamily="18" charset="0"/>
              <a:cs typeface="Times New Roman" panose="02020603050405020304" pitchFamily="18" charset="0"/>
            </a:endParaRPr>
          </a:p>
        </p:txBody>
      </p:sp>
      <p:sp>
        <p:nvSpPr>
          <p:cNvPr id="27651" name="Title 1"/>
          <p:cNvSpPr txBox="1">
            <a:spLocks/>
          </p:cNvSpPr>
          <p:nvPr/>
        </p:nvSpPr>
        <p:spPr bwMode="auto">
          <a:xfrm>
            <a:off x="684213" y="228600"/>
            <a:ext cx="9372600" cy="914400"/>
          </a:xfrm>
          <a:prstGeom prst="rect">
            <a:avLst/>
          </a:prstGeom>
          <a:noFill/>
          <a:ln w="9525">
            <a:noFill/>
            <a:miter lim="800000"/>
            <a:headEnd/>
            <a:tailEnd/>
          </a:ln>
        </p:spPr>
        <p:txBody>
          <a:bodyPr anchor="ctr"/>
          <a:lstStyle/>
          <a:p>
            <a:pPr algn="just" defTabSz="912813" eaLnBrk="1" hangingPunct="1">
              <a:buFont typeface="Arial" charset="0"/>
              <a:buNone/>
            </a:pPr>
            <a:r>
              <a:rPr lang="vi-VN" altLang="en-US" sz="2800" b="1">
                <a:solidFill>
                  <a:schemeClr val="accent2"/>
                </a:solidFill>
                <a:latin typeface="Times New Roman" pitchFamily="18" charset="0"/>
                <a:cs typeface="Times New Roman" pitchFamily="18" charset="0"/>
              </a:rPr>
              <a:t>Hồ sơ đăng ký bản công bố sản phẩm</a:t>
            </a:r>
            <a:r>
              <a:rPr lang="en-US" altLang="en-US" sz="2800" b="1">
                <a:solidFill>
                  <a:schemeClr val="accent2"/>
                </a:solidFill>
                <a:latin typeface="Times New Roman" pitchFamily="18" charset="0"/>
                <a:cs typeface="Times New Roman" pitchFamily="18" charset="0"/>
              </a:rPr>
              <a:t> (Điều 7)</a:t>
            </a:r>
            <a:endParaRPr lang="en-US" altLang="en-US" sz="2800">
              <a:solidFill>
                <a:schemeClr val="accent2"/>
              </a:solidFill>
              <a:latin typeface="Times New Roman" pitchFamily="18" charset="0"/>
              <a:cs typeface="Times New Roman" pitchFamily="18" charset="0"/>
            </a:endParaRPr>
          </a:p>
        </p:txBody>
      </p:sp>
    </p:spTree>
  </p:cSld>
  <p:clrMapOvr>
    <a:masterClrMapping/>
  </p:clrMapOvr>
  <p:transition spd="med">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p:cNvSpPr>
            <a:spLocks noGrp="1"/>
          </p:cNvSpPr>
          <p:nvPr>
            <p:ph idx="1"/>
          </p:nvPr>
        </p:nvSpPr>
        <p:spPr>
          <a:xfrm>
            <a:off x="355600" y="1066800"/>
            <a:ext cx="9396413" cy="6096000"/>
          </a:xfrm>
        </p:spPr>
        <p:txBody>
          <a:bodyPr/>
          <a:lstStyle/>
          <a:p>
            <a:pPr marL="0" indent="0" algn="just" defTabSz="912813" eaLnBrk="1" hangingPunct="1">
              <a:spcBef>
                <a:spcPct val="0"/>
              </a:spcBef>
              <a:buFont typeface="Wingdings 3" pitchFamily="18" charset="2"/>
              <a:buNone/>
            </a:pPr>
            <a:r>
              <a:rPr lang="vi-VN" altLang="en-US" sz="2600" smtClean="0">
                <a:solidFill>
                  <a:schemeClr val="tx1"/>
                </a:solidFill>
                <a:latin typeface="Times New Roman" pitchFamily="18" charset="0"/>
                <a:cs typeface="Times New Roman" pitchFamily="18" charset="0"/>
              </a:rPr>
              <a:t>d) Giấy chứng nhận cơ sở đủ điều kiện an toàn thực phẩm trong trường hợp cơ sở thuộc đối tượng phải cấp giấy chứng nhận cơ sở đủ điều kiện an toàn thực phẩm theo quy định (bản sao có xác nhận của tổ chức, cá nhân);</a:t>
            </a:r>
            <a:endParaRPr lang="en-US" altLang="en-US" sz="2600" smtClean="0">
              <a:solidFill>
                <a:schemeClr val="tx1"/>
              </a:solidFill>
              <a:latin typeface="Times New Roman" pitchFamily="18" charset="0"/>
              <a:cs typeface="Times New Roman" pitchFamily="18" charset="0"/>
            </a:endParaRPr>
          </a:p>
          <a:p>
            <a:pPr marL="0" indent="0" algn="just" defTabSz="912813" eaLnBrk="1" hangingPunct="1">
              <a:spcBef>
                <a:spcPct val="0"/>
              </a:spcBef>
              <a:buFont typeface="Wingdings 3" pitchFamily="18" charset="2"/>
              <a:buNone/>
            </a:pPr>
            <a:r>
              <a:rPr lang="vi-VN" altLang="en-US" sz="2600" smtClean="0">
                <a:solidFill>
                  <a:schemeClr val="tx1"/>
                </a:solidFill>
                <a:latin typeface="Times New Roman" pitchFamily="18" charset="0"/>
                <a:cs typeface="Times New Roman" pitchFamily="18" charset="0"/>
              </a:rPr>
              <a:t>đ) Giấy chứng nhận cơ sở đủ điều kiện an toàn thực phẩm đạt yêu cầu Thực hành sản xuất tốt (GMP) trong trường hợp sản phẩm sản xuất trong nước là thực phẩm bảo vệ sức khỏe áp dụng từ ngày 01 tháng 7 năm 2019 (bản sao có xác nhận của tổ chức, cá nhân).</a:t>
            </a:r>
            <a:endParaRPr lang="en-US" altLang="en-US" sz="2600" smtClean="0">
              <a:solidFill>
                <a:schemeClr val="tx1"/>
              </a:solidFill>
              <a:latin typeface="Times New Roman" pitchFamily="18" charset="0"/>
              <a:cs typeface="Times New Roman" pitchFamily="18" charset="0"/>
            </a:endParaRPr>
          </a:p>
          <a:p>
            <a:pPr marL="0" indent="0" algn="just" defTabSz="912813" eaLnBrk="1" hangingPunct="1">
              <a:spcBef>
                <a:spcPct val="0"/>
              </a:spcBef>
              <a:buFont typeface="Wingdings 3" pitchFamily="18" charset="2"/>
              <a:buNone/>
            </a:pPr>
            <a:r>
              <a:rPr lang="en-US" altLang="en-US" sz="2600" smtClean="0">
                <a:solidFill>
                  <a:schemeClr val="tx1"/>
                </a:solidFill>
                <a:latin typeface="Times New Roman" pitchFamily="18" charset="0"/>
                <a:cs typeface="Times New Roman" pitchFamily="18" charset="0"/>
              </a:rPr>
              <a:t>* </a:t>
            </a:r>
            <a:r>
              <a:rPr lang="vi-VN" altLang="en-US" sz="2600" smtClean="0">
                <a:solidFill>
                  <a:schemeClr val="tx1"/>
                </a:solidFill>
                <a:latin typeface="Times New Roman" pitchFamily="18" charset="0"/>
                <a:cs typeface="Times New Roman" pitchFamily="18" charset="0"/>
              </a:rPr>
              <a:t>Các tài liệu trong hồ sơ đăng ký bản công bố sản phẩm phải được thể hiện bằng tiếng Việt; trường hợp có tài liệu bằng tiếng nước ngoài th</a:t>
            </a:r>
            <a:r>
              <a:rPr lang="en-US" altLang="en-US" sz="2600" smtClean="0">
                <a:solidFill>
                  <a:schemeClr val="tx1"/>
                </a:solidFill>
                <a:latin typeface="Times New Roman" pitchFamily="18" charset="0"/>
                <a:cs typeface="Times New Roman" pitchFamily="18" charset="0"/>
              </a:rPr>
              <a:t>ì </a:t>
            </a:r>
            <a:r>
              <a:rPr lang="vi-VN" altLang="en-US" sz="2600" smtClean="0">
                <a:solidFill>
                  <a:schemeClr val="tx1"/>
                </a:solidFill>
                <a:latin typeface="Times New Roman" pitchFamily="18" charset="0"/>
                <a:cs typeface="Times New Roman" pitchFamily="18" charset="0"/>
              </a:rPr>
              <a:t>phải được dịch sang tiếng Việt và được công chứng. Tài liệu phải còn hiệu lực tại thời điểm nộp hồ sơ đăng ký bản công bố sản phẩm.</a:t>
            </a:r>
            <a:endParaRPr lang="en-US" altLang="en-US" sz="2600" smtClean="0">
              <a:solidFill>
                <a:schemeClr val="tx1"/>
              </a:solidFill>
              <a:latin typeface="Times New Roman" pitchFamily="18" charset="0"/>
              <a:cs typeface="Times New Roman" pitchFamily="18" charset="0"/>
            </a:endParaRPr>
          </a:p>
        </p:txBody>
      </p:sp>
      <p:sp>
        <p:nvSpPr>
          <p:cNvPr id="28675" name="Title 1"/>
          <p:cNvSpPr txBox="1">
            <a:spLocks/>
          </p:cNvSpPr>
          <p:nvPr/>
        </p:nvSpPr>
        <p:spPr bwMode="auto">
          <a:xfrm>
            <a:off x="684213" y="228600"/>
            <a:ext cx="9372600" cy="914400"/>
          </a:xfrm>
          <a:prstGeom prst="rect">
            <a:avLst/>
          </a:prstGeom>
          <a:noFill/>
          <a:ln w="9525">
            <a:noFill/>
            <a:miter lim="800000"/>
            <a:headEnd/>
            <a:tailEnd/>
          </a:ln>
        </p:spPr>
        <p:txBody>
          <a:bodyPr anchor="ctr"/>
          <a:lstStyle/>
          <a:p>
            <a:pPr algn="just" defTabSz="912813" eaLnBrk="1" hangingPunct="1">
              <a:buFont typeface="Arial" charset="0"/>
              <a:buNone/>
            </a:pPr>
            <a:r>
              <a:rPr lang="vi-VN" altLang="en-US" sz="2800" b="1">
                <a:solidFill>
                  <a:schemeClr val="accent2"/>
                </a:solidFill>
                <a:latin typeface="Times New Roman" pitchFamily="18" charset="0"/>
                <a:cs typeface="Times New Roman" pitchFamily="18" charset="0"/>
              </a:rPr>
              <a:t>Hồ sơ đăng ký bản công bố sản phẩm</a:t>
            </a:r>
            <a:r>
              <a:rPr lang="en-US" altLang="en-US" sz="2800" b="1">
                <a:solidFill>
                  <a:schemeClr val="accent2"/>
                </a:solidFill>
                <a:latin typeface="Times New Roman" pitchFamily="18" charset="0"/>
                <a:cs typeface="Times New Roman" pitchFamily="18" charset="0"/>
              </a:rPr>
              <a:t> (Điều 7)</a:t>
            </a:r>
            <a:endParaRPr lang="en-US" altLang="en-US" sz="2800">
              <a:solidFill>
                <a:schemeClr val="accent2"/>
              </a:solidFill>
              <a:latin typeface="Times New Roman" pitchFamily="18" charset="0"/>
              <a:cs typeface="Times New Roman" pitchFamily="18" charset="0"/>
            </a:endParaRPr>
          </a:p>
        </p:txBody>
      </p:sp>
    </p:spTree>
  </p:cSld>
  <p:clrMapOvr>
    <a:masterClrMapping/>
  </p:clrMapOvr>
  <p:transition spd="med">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ontent Placeholder 2"/>
          <p:cNvSpPr>
            <a:spLocks noGrp="1"/>
          </p:cNvSpPr>
          <p:nvPr>
            <p:ph idx="1"/>
          </p:nvPr>
        </p:nvSpPr>
        <p:spPr>
          <a:xfrm>
            <a:off x="355600" y="1066800"/>
            <a:ext cx="9167813" cy="6096000"/>
          </a:xfrm>
        </p:spPr>
        <p:txBody>
          <a:bodyPr/>
          <a:lstStyle/>
          <a:p>
            <a:pPr marL="227013" indent="-227013" algn="just" defTabSz="912813" eaLnBrk="1" hangingPunct="1">
              <a:buFont typeface="Wingdings 3" pitchFamily="18" charset="2"/>
              <a:buNone/>
            </a:pPr>
            <a:r>
              <a:rPr lang="en-US" altLang="en-US" sz="2800" smtClean="0">
                <a:solidFill>
                  <a:schemeClr val="tx1"/>
                </a:solidFill>
                <a:latin typeface="Times New Roman" pitchFamily="18" charset="0"/>
                <a:cs typeface="Times New Roman" pitchFamily="18" charset="0"/>
              </a:rPr>
              <a:t>1. Hình thức nộp hồ sơ:</a:t>
            </a:r>
            <a:r>
              <a:rPr lang="vi-VN" altLang="en-US" sz="2800" smtClean="0">
                <a:solidFill>
                  <a:schemeClr val="tx1"/>
                </a:solidFill>
                <a:latin typeface="Times New Roman" pitchFamily="18" charset="0"/>
                <a:cs typeface="Times New Roman" pitchFamily="18" charset="0"/>
              </a:rPr>
              <a:t> qua hệ thống dịch vụ công </a:t>
            </a:r>
            <a:r>
              <a:rPr lang="en-US" altLang="en-US" sz="2800" smtClean="0">
                <a:solidFill>
                  <a:schemeClr val="tx1"/>
                </a:solidFill>
                <a:latin typeface="Times New Roman" pitchFamily="18" charset="0"/>
                <a:cs typeface="Times New Roman" pitchFamily="18" charset="0"/>
              </a:rPr>
              <a:t>tr</a:t>
            </a:r>
            <a:r>
              <a:rPr lang="vi-VN" altLang="en-US" sz="2800" smtClean="0">
                <a:solidFill>
                  <a:schemeClr val="tx1"/>
                </a:solidFill>
                <a:latin typeface="Times New Roman" pitchFamily="18" charset="0"/>
                <a:cs typeface="Times New Roman" pitchFamily="18" charset="0"/>
              </a:rPr>
              <a:t>ực tuyến hoặc đường bưu điện hoặc nộp trực tiếp đến cơ quan tiếp nhận hồ sơ</a:t>
            </a:r>
            <a:r>
              <a:rPr lang="en-US" altLang="en-US" sz="2800" smtClean="0">
                <a:solidFill>
                  <a:schemeClr val="tx1"/>
                </a:solidFill>
                <a:latin typeface="Times New Roman" pitchFamily="18" charset="0"/>
                <a:cs typeface="Times New Roman" pitchFamily="18" charset="0"/>
              </a:rPr>
              <a:t>.</a:t>
            </a:r>
          </a:p>
          <a:p>
            <a:pPr marL="227013" indent="-227013" algn="just" defTabSz="912813" eaLnBrk="1" hangingPunct="1">
              <a:buFont typeface="Wingdings 3" pitchFamily="18" charset="2"/>
              <a:buNone/>
            </a:pPr>
            <a:r>
              <a:rPr lang="en-US" altLang="en-US" sz="2800" smtClean="0">
                <a:solidFill>
                  <a:schemeClr val="tx1"/>
                </a:solidFill>
                <a:latin typeface="Times New Roman" pitchFamily="18" charset="0"/>
                <a:cs typeface="Times New Roman" pitchFamily="18" charset="0"/>
              </a:rPr>
              <a:t>2. Cơ quan tiếp nhận: </a:t>
            </a:r>
          </a:p>
          <a:p>
            <a:pPr marL="227013" indent="-227013" algn="just" defTabSz="912813" eaLnBrk="1" hangingPunct="1">
              <a:buFont typeface="Wingdings" pitchFamily="2" charset="2"/>
              <a:buChar char="Ø"/>
            </a:pPr>
            <a:r>
              <a:rPr lang="en-US" altLang="en-US" sz="2800" smtClean="0">
                <a:solidFill>
                  <a:schemeClr val="tx1"/>
                </a:solidFill>
                <a:latin typeface="Times New Roman" pitchFamily="18" charset="0"/>
                <a:cs typeface="Times New Roman" pitchFamily="18" charset="0"/>
              </a:rPr>
              <a:t> </a:t>
            </a:r>
            <a:r>
              <a:rPr lang="en-US" altLang="en-US" sz="2800" b="1" smtClean="0">
                <a:solidFill>
                  <a:schemeClr val="tx1"/>
                </a:solidFill>
                <a:latin typeface="Times New Roman" pitchFamily="18" charset="0"/>
                <a:cs typeface="Times New Roman" pitchFamily="18" charset="0"/>
              </a:rPr>
              <a:t>Bộ Y tế: </a:t>
            </a:r>
            <a:r>
              <a:rPr lang="vi-VN" altLang="en-US" sz="2800" smtClean="0">
                <a:solidFill>
                  <a:schemeClr val="tx1"/>
                </a:solidFill>
                <a:latin typeface="Times New Roman" pitchFamily="18" charset="0"/>
                <a:cs typeface="Times New Roman" pitchFamily="18" charset="0"/>
              </a:rPr>
              <a:t>thực phẩm bảo vệ sức khỏe, phụ gia thực phẩm hỗn hợp có công dụng mới, phụ gia thực phẩm chưa có trong danh mục phụ gia được phép sử dụng</a:t>
            </a:r>
            <a:r>
              <a:rPr lang="en-US" altLang="en-US" sz="2800" smtClean="0">
                <a:solidFill>
                  <a:schemeClr val="tx1"/>
                </a:solidFill>
                <a:latin typeface="Times New Roman" pitchFamily="18" charset="0"/>
                <a:cs typeface="Times New Roman" pitchFamily="18" charset="0"/>
              </a:rPr>
              <a:t> hoặc không đúng đối tượng sử dụng</a:t>
            </a:r>
            <a:r>
              <a:rPr lang="vi-VN" altLang="en-US" sz="2800" smtClean="0">
                <a:solidFill>
                  <a:schemeClr val="tx1"/>
                </a:solidFill>
                <a:latin typeface="Times New Roman" pitchFamily="18" charset="0"/>
                <a:cs typeface="Times New Roman" pitchFamily="18" charset="0"/>
              </a:rPr>
              <a:t> trong thực phẩm do Bộ Y t</a:t>
            </a:r>
            <a:r>
              <a:rPr lang="en-US" altLang="en-US" sz="2800" smtClean="0">
                <a:solidFill>
                  <a:schemeClr val="tx1"/>
                </a:solidFill>
                <a:latin typeface="Times New Roman" pitchFamily="18" charset="0"/>
                <a:cs typeface="Times New Roman" pitchFamily="18" charset="0"/>
              </a:rPr>
              <a:t>ế </a:t>
            </a:r>
            <a:r>
              <a:rPr lang="vi-VN" altLang="en-US" sz="2800" smtClean="0">
                <a:solidFill>
                  <a:schemeClr val="tx1"/>
                </a:solidFill>
                <a:latin typeface="Times New Roman" pitchFamily="18" charset="0"/>
                <a:cs typeface="Times New Roman" pitchFamily="18" charset="0"/>
              </a:rPr>
              <a:t>quy định</a:t>
            </a:r>
            <a:r>
              <a:rPr lang="en-US" altLang="en-US" sz="2800" smtClean="0">
                <a:solidFill>
                  <a:schemeClr val="tx1"/>
                </a:solidFill>
                <a:latin typeface="Times New Roman" pitchFamily="18" charset="0"/>
                <a:cs typeface="Times New Roman" pitchFamily="18" charset="0"/>
              </a:rPr>
              <a:t>.</a:t>
            </a:r>
          </a:p>
          <a:p>
            <a:pPr marL="227013" indent="-227013" algn="just" defTabSz="912813" eaLnBrk="1" hangingPunct="1">
              <a:buFont typeface="Wingdings" pitchFamily="2" charset="2"/>
              <a:buChar char="Ø"/>
            </a:pPr>
            <a:r>
              <a:rPr lang="en-US" altLang="en-US" sz="2800" b="1" smtClean="0">
                <a:solidFill>
                  <a:schemeClr val="tx1"/>
                </a:solidFill>
                <a:latin typeface="Times New Roman" pitchFamily="18" charset="0"/>
                <a:cs typeface="Times New Roman" pitchFamily="18" charset="0"/>
              </a:rPr>
              <a:t> Cơ quan quản lý do UBND cấp tỉnh chỉ định: </a:t>
            </a:r>
            <a:r>
              <a:rPr lang="vi-VN" altLang="en-US" sz="2800" smtClean="0">
                <a:solidFill>
                  <a:schemeClr val="tx1"/>
                </a:solidFill>
                <a:latin typeface="Times New Roman" pitchFamily="18" charset="0"/>
                <a:cs typeface="Times New Roman" pitchFamily="18" charset="0"/>
              </a:rPr>
              <a:t>với thực phẩm dinh dưỡng y học, thực ph</a:t>
            </a:r>
            <a:r>
              <a:rPr lang="en-US" altLang="en-US" sz="2800" smtClean="0">
                <a:solidFill>
                  <a:schemeClr val="tx1"/>
                </a:solidFill>
                <a:latin typeface="Times New Roman" pitchFamily="18" charset="0"/>
                <a:cs typeface="Times New Roman" pitchFamily="18" charset="0"/>
              </a:rPr>
              <a:t>ẩ</a:t>
            </a:r>
            <a:r>
              <a:rPr lang="vi-VN" altLang="en-US" sz="2800" smtClean="0">
                <a:solidFill>
                  <a:schemeClr val="tx1"/>
                </a:solidFill>
                <a:latin typeface="Times New Roman" pitchFamily="18" charset="0"/>
                <a:cs typeface="Times New Roman" pitchFamily="18" charset="0"/>
              </a:rPr>
              <a:t>m dùng cho chế độ ăn đặc biệt, sản ph</a:t>
            </a:r>
            <a:r>
              <a:rPr lang="en-US" altLang="en-US" sz="2800" smtClean="0">
                <a:solidFill>
                  <a:schemeClr val="tx1"/>
                </a:solidFill>
                <a:latin typeface="Times New Roman" pitchFamily="18" charset="0"/>
                <a:cs typeface="Times New Roman" pitchFamily="18" charset="0"/>
              </a:rPr>
              <a:t>ẩ</a:t>
            </a:r>
            <a:r>
              <a:rPr lang="vi-VN" altLang="en-US" sz="2800" smtClean="0">
                <a:solidFill>
                  <a:schemeClr val="tx1"/>
                </a:solidFill>
                <a:latin typeface="Times New Roman" pitchFamily="18" charset="0"/>
                <a:cs typeface="Times New Roman" pitchFamily="18" charset="0"/>
              </a:rPr>
              <a:t>m dinh dưỡng dùng cho trẻ đến 36 tháng tuổi</a:t>
            </a:r>
            <a:r>
              <a:rPr lang="en-US" altLang="en-US" sz="2800" smtClean="0">
                <a:solidFill>
                  <a:schemeClr val="tx1"/>
                </a:solidFill>
                <a:latin typeface="Times New Roman" pitchFamily="18" charset="0"/>
                <a:cs typeface="Times New Roman" pitchFamily="18" charset="0"/>
              </a:rPr>
              <a:t>.</a:t>
            </a:r>
          </a:p>
          <a:p>
            <a:pPr marL="227013" indent="-227013" defTabSz="912813" eaLnBrk="1" hangingPunct="1">
              <a:buFont typeface="Wingdings" pitchFamily="2" charset="2"/>
              <a:buChar char="Ø"/>
            </a:pPr>
            <a:endParaRPr lang="en-US" altLang="en-US" sz="2800" b="1" smtClean="0">
              <a:solidFill>
                <a:schemeClr val="tx1"/>
              </a:solidFill>
              <a:cs typeface="Times New Roman" pitchFamily="18" charset="0"/>
            </a:endParaRPr>
          </a:p>
          <a:p>
            <a:pPr marL="227013" indent="-227013" defTabSz="912813" eaLnBrk="1" hangingPunct="1">
              <a:buFont typeface="Wingdings 3" pitchFamily="18" charset="2"/>
              <a:buNone/>
            </a:pPr>
            <a:endParaRPr lang="en-US" altLang="en-US" sz="2800" b="1" smtClean="0">
              <a:solidFill>
                <a:schemeClr val="tx1"/>
              </a:solidFill>
              <a:latin typeface="Times New Roman" pitchFamily="18" charset="0"/>
              <a:cs typeface="Times New Roman" pitchFamily="18" charset="0"/>
            </a:endParaRPr>
          </a:p>
        </p:txBody>
      </p:sp>
      <p:sp>
        <p:nvSpPr>
          <p:cNvPr id="29699" name="Title 1"/>
          <p:cNvSpPr txBox="1">
            <a:spLocks/>
          </p:cNvSpPr>
          <p:nvPr/>
        </p:nvSpPr>
        <p:spPr bwMode="auto">
          <a:xfrm>
            <a:off x="684213" y="228600"/>
            <a:ext cx="9372600" cy="914400"/>
          </a:xfrm>
          <a:prstGeom prst="rect">
            <a:avLst/>
          </a:prstGeom>
          <a:noFill/>
          <a:ln w="9525">
            <a:noFill/>
            <a:miter lim="800000"/>
            <a:headEnd/>
            <a:tailEnd/>
          </a:ln>
        </p:spPr>
        <p:txBody>
          <a:bodyPr anchor="ctr"/>
          <a:lstStyle/>
          <a:p>
            <a:pPr marL="227013" indent="-227013" algn="just" defTabSz="912813" eaLnBrk="1" hangingPunct="1">
              <a:buFont typeface="Arial" charset="0"/>
              <a:buNone/>
            </a:pPr>
            <a:r>
              <a:rPr lang="en-US" altLang="en-US" sz="2800" b="1">
                <a:solidFill>
                  <a:schemeClr val="accent2"/>
                </a:solidFill>
                <a:latin typeface="Times New Roman" pitchFamily="18" charset="0"/>
                <a:cs typeface="Times New Roman" pitchFamily="18" charset="0"/>
              </a:rPr>
              <a:t>Trình tự đăng ký bản công bố sản phẩm (Điều 8)</a:t>
            </a:r>
          </a:p>
        </p:txBody>
      </p:sp>
    </p:spTree>
  </p:cSld>
  <p:clrMapOvr>
    <a:masterClrMapping/>
  </p:clrMapOvr>
  <p:transition spd="med">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413" y="1295400"/>
            <a:ext cx="8991600" cy="4572000"/>
          </a:xfrm>
        </p:spPr>
        <p:txBody>
          <a:bodyPr rtlCol="0">
            <a:normAutofit/>
          </a:bodyPr>
          <a:lstStyle/>
          <a:p>
            <a:pPr marL="228531" indent="-228531" algn="just" defTabSz="914126" eaLnBrk="1" fontAlgn="auto" hangingPunct="1">
              <a:spcAft>
                <a:spcPts val="0"/>
              </a:spcAft>
              <a:buFont typeface="Wingdings" pitchFamily="2" charset="2"/>
              <a:buChar char="Ø"/>
              <a:defRPr/>
            </a:pPr>
            <a:r>
              <a:rPr lang="vi-VN" sz="2800" dirty="0" smtClean="0">
                <a:solidFill>
                  <a:schemeClr val="tx1"/>
                </a:solidFill>
                <a:latin typeface="Times New Roman" pitchFamily="18" charset="0"/>
                <a:cs typeface="Times New Roman" pitchFamily="18" charset="0"/>
              </a:rPr>
              <a:t>Trường hợp tổ chức, cá nhân sản xuất nhiều loại thực phẩm thuộc thẩm quyền tiếp nhận hồ sơ đăng ký bản công bố sản phẩm của cả Bộ Y tế và cơ quan quản lý nhà nước có thẩm quyền do </a:t>
            </a:r>
            <a:r>
              <a:rPr lang="en-US" sz="2800" dirty="0" smtClean="0">
                <a:solidFill>
                  <a:schemeClr val="tx1"/>
                </a:solidFill>
                <a:latin typeface="Times New Roman" pitchFamily="18" charset="0"/>
                <a:cs typeface="Times New Roman" pitchFamily="18" charset="0"/>
              </a:rPr>
              <a:t>UBND</a:t>
            </a:r>
            <a:r>
              <a:rPr lang="vi-VN" sz="2800" dirty="0" smtClean="0">
                <a:solidFill>
                  <a:schemeClr val="tx1"/>
                </a:solidFill>
                <a:latin typeface="Times New Roman" pitchFamily="18" charset="0"/>
                <a:cs typeface="Times New Roman" pitchFamily="18" charset="0"/>
              </a:rPr>
              <a:t> cấp tỉnh chỉ đ</a:t>
            </a:r>
            <a:r>
              <a:rPr lang="en-US" sz="2800" dirty="0" smtClean="0">
                <a:solidFill>
                  <a:schemeClr val="tx1"/>
                </a:solidFill>
                <a:latin typeface="Times New Roman" pitchFamily="18" charset="0"/>
                <a:cs typeface="Times New Roman" pitchFamily="18" charset="0"/>
              </a:rPr>
              <a:t>ị</a:t>
            </a:r>
            <a:r>
              <a:rPr lang="vi-VN" sz="2800" dirty="0" smtClean="0">
                <a:solidFill>
                  <a:schemeClr val="tx1"/>
                </a:solidFill>
                <a:latin typeface="Times New Roman" pitchFamily="18" charset="0"/>
                <a:cs typeface="Times New Roman" pitchFamily="18" charset="0"/>
              </a:rPr>
              <a:t>nh</a:t>
            </a:r>
            <a:r>
              <a:rPr lang="en-US" sz="2800" dirty="0" smtClean="0">
                <a:solidFill>
                  <a:schemeClr val="tx1"/>
                </a:solidFill>
                <a:latin typeface="Times New Roman" pitchFamily="18" charset="0"/>
                <a:cs typeface="Times New Roman" pitchFamily="18" charset="0"/>
              </a:rPr>
              <a:t>:</a:t>
            </a:r>
            <a:r>
              <a:rPr lang="vi-VN" sz="2800" dirty="0" smtClean="0">
                <a:solidFill>
                  <a:schemeClr val="tx1"/>
                </a:solidFill>
                <a:latin typeface="Times New Roman" pitchFamily="18" charset="0"/>
                <a:cs typeface="Times New Roman" pitchFamily="18" charset="0"/>
              </a:rPr>
              <a:t> tổ chức, cá nhân có quyền lựa chọn nộp hồ sơ đến Bộ Y tế hoặc sản phẩm thuộc thẩm quyền tiếp nhận hồ sơ đăng ký của cơ quan nào thì nộp hồ sơ đăng ký đến cơ quan tiếp nhận đó.</a:t>
            </a:r>
            <a:endParaRPr lang="en-US" sz="2800" dirty="0" smtClean="0">
              <a:solidFill>
                <a:schemeClr val="tx1"/>
              </a:solidFill>
              <a:latin typeface="Times New Roman" pitchFamily="18" charset="0"/>
              <a:cs typeface="Times New Roman" pitchFamily="18" charset="0"/>
            </a:endParaRPr>
          </a:p>
          <a:p>
            <a:pPr marL="0" indent="0" algn="just" defTabSz="914126" eaLnBrk="1" fontAlgn="auto" hangingPunct="1">
              <a:spcAft>
                <a:spcPts val="0"/>
              </a:spcAft>
              <a:buFont typeface="Wingdings 3" charset="2"/>
              <a:buNone/>
              <a:defRPr/>
            </a:pPr>
            <a:endParaRPr lang="en-US" sz="2800" dirty="0" smtClean="0">
              <a:solidFill>
                <a:schemeClr val="tx1"/>
              </a:solidFill>
              <a:latin typeface="Times New Roman" pitchFamily="18" charset="0"/>
              <a:cs typeface="Times New Roman" pitchFamily="18" charset="0"/>
            </a:endParaRPr>
          </a:p>
          <a:p>
            <a:pPr marL="0" indent="0" algn="just" defTabSz="914126" eaLnBrk="1" fontAlgn="auto" hangingPunct="1">
              <a:spcAft>
                <a:spcPts val="0"/>
              </a:spcAft>
              <a:buFont typeface="Wingdings 3" charset="2"/>
              <a:buNone/>
              <a:defRPr/>
            </a:pPr>
            <a:endParaRPr lang="en-US" sz="1999" dirty="0">
              <a:solidFill>
                <a:schemeClr val="tx1"/>
              </a:solidFill>
            </a:endParaRPr>
          </a:p>
        </p:txBody>
      </p:sp>
      <p:sp>
        <p:nvSpPr>
          <p:cNvPr id="30723" name="Title 1"/>
          <p:cNvSpPr txBox="1">
            <a:spLocks/>
          </p:cNvSpPr>
          <p:nvPr/>
        </p:nvSpPr>
        <p:spPr bwMode="auto">
          <a:xfrm>
            <a:off x="684213" y="228600"/>
            <a:ext cx="9372600" cy="914400"/>
          </a:xfrm>
          <a:prstGeom prst="rect">
            <a:avLst/>
          </a:prstGeom>
          <a:noFill/>
          <a:ln w="9525">
            <a:noFill/>
            <a:miter lim="800000"/>
            <a:headEnd/>
            <a:tailEnd/>
          </a:ln>
        </p:spPr>
        <p:txBody>
          <a:bodyPr anchor="ctr"/>
          <a:lstStyle/>
          <a:p>
            <a:pPr marL="227013" indent="-227013" algn="just" defTabSz="912813" eaLnBrk="1" hangingPunct="1">
              <a:buFont typeface="Arial" charset="0"/>
              <a:buNone/>
            </a:pPr>
            <a:r>
              <a:rPr lang="en-US" altLang="en-US" sz="2800" b="1" dirty="0" err="1">
                <a:solidFill>
                  <a:schemeClr val="accent2"/>
                </a:solidFill>
                <a:latin typeface="Times New Roman" pitchFamily="18" charset="0"/>
                <a:cs typeface="Times New Roman" pitchFamily="18" charset="0"/>
              </a:rPr>
              <a:t>Trình</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tự</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đăng</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ký</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bản</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công</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bố</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sản</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phẩm</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tiếp</a:t>
            </a:r>
            <a:r>
              <a:rPr lang="en-US" altLang="en-US" sz="2800" b="1" dirty="0">
                <a:solidFill>
                  <a:schemeClr val="accent2"/>
                </a:solidFill>
                <a:latin typeface="Times New Roman" pitchFamily="18" charset="0"/>
                <a:cs typeface="Times New Roman" pitchFamily="18" charset="0"/>
              </a:rPr>
              <a:t>...)</a:t>
            </a:r>
          </a:p>
        </p:txBody>
      </p:sp>
    </p:spTree>
  </p:cSld>
  <p:clrMapOvr>
    <a:masterClrMapping/>
  </p:clrMapOvr>
  <p:transition spd="med">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413" y="1371600"/>
            <a:ext cx="9144000" cy="4419600"/>
          </a:xfrm>
        </p:spPr>
        <p:txBody>
          <a:bodyPr rtlCol="0">
            <a:normAutofit/>
          </a:bodyPr>
          <a:lstStyle/>
          <a:p>
            <a:pPr marL="228531" indent="-228531" algn="just" defTabSz="914126" eaLnBrk="1" fontAlgn="auto" hangingPunct="1">
              <a:spcAft>
                <a:spcPts val="0"/>
              </a:spcAft>
              <a:buFont typeface="Wingdings" pitchFamily="2" charset="2"/>
              <a:buChar char="Ø"/>
              <a:defRPr/>
            </a:pPr>
            <a:r>
              <a:rPr lang="en-US" sz="2800" dirty="0" smtClean="0">
                <a:solidFill>
                  <a:schemeClr val="tx1"/>
                </a:solidFill>
                <a:latin typeface="Times New Roman" pitchFamily="18" charset="0"/>
                <a:cs typeface="Times New Roman" pitchFamily="18" charset="0"/>
              </a:rPr>
              <a:t>T</a:t>
            </a:r>
            <a:r>
              <a:rPr lang="vi-VN" sz="2800" dirty="0" smtClean="0">
                <a:solidFill>
                  <a:schemeClr val="tx1"/>
                </a:solidFill>
                <a:latin typeface="Times New Roman" pitchFamily="18" charset="0"/>
                <a:cs typeface="Times New Roman" pitchFamily="18" charset="0"/>
              </a:rPr>
              <a:t>rường hợp tổ chức, cá nhân có từ 02 (hai) cơ sở sản xuất trở lên cùng sản xuất một sản phẩm</a:t>
            </a:r>
            <a:r>
              <a:rPr lang="en-US" sz="2800" dirty="0" smtClean="0">
                <a:solidFill>
                  <a:schemeClr val="tx1"/>
                </a:solidFill>
                <a:latin typeface="Times New Roman" pitchFamily="18" charset="0"/>
                <a:cs typeface="Times New Roman" pitchFamily="18" charset="0"/>
              </a:rPr>
              <a:t>:</a:t>
            </a:r>
            <a:r>
              <a:rPr lang="vi-VN" sz="2800" dirty="0" smtClean="0">
                <a:solidFill>
                  <a:schemeClr val="tx1"/>
                </a:solidFill>
                <a:latin typeface="Times New Roman" pitchFamily="18" charset="0"/>
                <a:cs typeface="Times New Roman" pitchFamily="18" charset="0"/>
              </a:rPr>
              <a:t> chỉ làm thủ tục đăng ký bản công bố sản phẩm tại một cơ quan quản lý nhà nước ở địa phương có cơ sở sản xuất do tổ chức, cá nhân lựa chọn (trừ những sản phẩm đăng ký tại Bộ Y tế). Khi đã lựa chọn cơ quan quản lý nhà nước để đăng ký thì các lần đăng ký tiếp theo phải đăng ký tại cơ quan đã lựa chọn.</a:t>
            </a:r>
            <a:endParaRPr lang="en-US" sz="2800" dirty="0" smtClean="0">
              <a:solidFill>
                <a:schemeClr val="tx1"/>
              </a:solidFill>
              <a:latin typeface="Times New Roman" pitchFamily="18" charset="0"/>
              <a:cs typeface="Times New Roman" pitchFamily="18" charset="0"/>
            </a:endParaRPr>
          </a:p>
          <a:p>
            <a:pPr marL="228531" indent="-228531" defTabSz="914126" eaLnBrk="1" fontAlgn="auto" hangingPunct="1">
              <a:spcAft>
                <a:spcPts val="0"/>
              </a:spcAft>
              <a:buFont typeface="Wingdings" pitchFamily="2" charset="2"/>
              <a:buChar char="Ø"/>
              <a:defRPr/>
            </a:pPr>
            <a:endParaRPr lang="en-US" sz="1999" dirty="0">
              <a:solidFill>
                <a:schemeClr val="tx1"/>
              </a:solidFill>
            </a:endParaRPr>
          </a:p>
        </p:txBody>
      </p:sp>
      <p:sp>
        <p:nvSpPr>
          <p:cNvPr id="31747" name="Title 1"/>
          <p:cNvSpPr txBox="1">
            <a:spLocks/>
          </p:cNvSpPr>
          <p:nvPr/>
        </p:nvSpPr>
        <p:spPr bwMode="auto">
          <a:xfrm>
            <a:off x="684213" y="228600"/>
            <a:ext cx="9372600" cy="914400"/>
          </a:xfrm>
          <a:prstGeom prst="rect">
            <a:avLst/>
          </a:prstGeom>
          <a:noFill/>
          <a:ln w="9525">
            <a:noFill/>
            <a:miter lim="800000"/>
            <a:headEnd/>
            <a:tailEnd/>
          </a:ln>
        </p:spPr>
        <p:txBody>
          <a:bodyPr anchor="ctr"/>
          <a:lstStyle/>
          <a:p>
            <a:pPr marL="227013" indent="-227013" algn="just" defTabSz="912813" eaLnBrk="1" hangingPunct="1">
              <a:buFont typeface="Arial" charset="0"/>
              <a:buNone/>
            </a:pPr>
            <a:r>
              <a:rPr lang="en-US" altLang="en-US" sz="2800" b="1">
                <a:solidFill>
                  <a:schemeClr val="accent2"/>
                </a:solidFill>
                <a:latin typeface="Times New Roman" pitchFamily="18" charset="0"/>
                <a:cs typeface="Times New Roman" pitchFamily="18" charset="0"/>
              </a:rPr>
              <a:t>Trình tự đăng ký bản công bố sản phẩm (tiếp...)</a:t>
            </a:r>
          </a:p>
        </p:txBody>
      </p:sp>
    </p:spTree>
  </p:cSld>
  <p:clrMapOvr>
    <a:masterClrMapping/>
  </p:clrMapOvr>
  <p:transition spd="med">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0813" y="652463"/>
            <a:ext cx="9372600" cy="6400800"/>
          </a:xfrm>
        </p:spPr>
        <p:txBody>
          <a:bodyPr rtlCol="0">
            <a:normAutofit/>
          </a:bodyPr>
          <a:lstStyle/>
          <a:p>
            <a:pPr marL="0" indent="0" algn="just" defTabSz="914126" eaLnBrk="1" fontAlgn="auto" hangingPunct="1">
              <a:spcAft>
                <a:spcPts val="0"/>
              </a:spcAft>
              <a:buFont typeface="Wingdings 3" pitchFamily="18" charset="2"/>
              <a:buNone/>
              <a:defRPr/>
            </a:pPr>
            <a:r>
              <a:rPr lang="en-US" altLang="en-US" sz="2800" b="1" dirty="0" err="1" smtClean="0">
                <a:solidFill>
                  <a:schemeClr val="tx1"/>
                </a:solidFill>
                <a:latin typeface="Times New Roman" panose="02020603050405020304" pitchFamily="18" charset="0"/>
                <a:cs typeface="Times New Roman" panose="02020603050405020304" pitchFamily="18" charset="0"/>
              </a:rPr>
              <a:t>Thời</a:t>
            </a:r>
            <a:r>
              <a:rPr lang="en-US" altLang="en-US" sz="2800" b="1" dirty="0" smtClean="0">
                <a:solidFill>
                  <a:schemeClr val="tx1"/>
                </a:solidFill>
                <a:latin typeface="Times New Roman" panose="02020603050405020304" pitchFamily="18" charset="0"/>
                <a:cs typeface="Times New Roman" panose="02020603050405020304" pitchFamily="18" charset="0"/>
              </a:rPr>
              <a:t> </a:t>
            </a:r>
            <a:r>
              <a:rPr lang="en-US" altLang="en-US" sz="2800" b="1" dirty="0" err="1">
                <a:solidFill>
                  <a:schemeClr val="tx1"/>
                </a:solidFill>
                <a:latin typeface="Times New Roman" panose="02020603050405020304" pitchFamily="18" charset="0"/>
                <a:cs typeface="Times New Roman" panose="02020603050405020304" pitchFamily="18" charset="0"/>
              </a:rPr>
              <a:t>hạn</a:t>
            </a:r>
            <a:r>
              <a:rPr lang="en-US" altLang="en-US" sz="2800" b="1" dirty="0">
                <a:solidFill>
                  <a:schemeClr val="tx1"/>
                </a:solidFill>
                <a:latin typeface="Times New Roman" panose="02020603050405020304" pitchFamily="18" charset="0"/>
                <a:cs typeface="Times New Roman" panose="02020603050405020304" pitchFamily="18" charset="0"/>
              </a:rPr>
              <a:t> </a:t>
            </a:r>
            <a:r>
              <a:rPr lang="en-US" altLang="en-US" sz="2800" b="1" dirty="0" err="1">
                <a:solidFill>
                  <a:schemeClr val="tx1"/>
                </a:solidFill>
                <a:latin typeface="Times New Roman" panose="02020603050405020304" pitchFamily="18" charset="0"/>
                <a:cs typeface="Times New Roman" panose="02020603050405020304" pitchFamily="18" charset="0"/>
              </a:rPr>
              <a:t>giải</a:t>
            </a:r>
            <a:r>
              <a:rPr lang="en-US" altLang="en-US" sz="2800" b="1" dirty="0">
                <a:solidFill>
                  <a:schemeClr val="tx1"/>
                </a:solidFill>
                <a:latin typeface="Times New Roman" panose="02020603050405020304" pitchFamily="18" charset="0"/>
                <a:cs typeface="Times New Roman" panose="02020603050405020304" pitchFamily="18" charset="0"/>
              </a:rPr>
              <a:t> </a:t>
            </a:r>
            <a:r>
              <a:rPr lang="en-US" altLang="en-US" sz="2800" b="1" dirty="0" err="1">
                <a:solidFill>
                  <a:schemeClr val="tx1"/>
                </a:solidFill>
                <a:latin typeface="Times New Roman" panose="02020603050405020304" pitchFamily="18" charset="0"/>
                <a:cs typeface="Times New Roman" panose="02020603050405020304" pitchFamily="18" charset="0"/>
              </a:rPr>
              <a:t>quyết</a:t>
            </a:r>
            <a:r>
              <a:rPr lang="en-US" altLang="en-US" sz="2800" b="1" dirty="0">
                <a:solidFill>
                  <a:schemeClr val="tx1"/>
                </a:solidFill>
                <a:latin typeface="Times New Roman" panose="02020603050405020304" pitchFamily="18" charset="0"/>
                <a:cs typeface="Times New Roman" panose="02020603050405020304" pitchFamily="18" charset="0"/>
              </a:rPr>
              <a:t> </a:t>
            </a:r>
            <a:r>
              <a:rPr lang="en-US" altLang="en-US" sz="2800" b="1" dirty="0" err="1">
                <a:solidFill>
                  <a:schemeClr val="tx1"/>
                </a:solidFill>
                <a:latin typeface="Times New Roman" panose="02020603050405020304" pitchFamily="18" charset="0"/>
                <a:cs typeface="Times New Roman" panose="02020603050405020304" pitchFamily="18" charset="0"/>
              </a:rPr>
              <a:t>hồ</a:t>
            </a:r>
            <a:r>
              <a:rPr lang="en-US" altLang="en-US" sz="2800" b="1" dirty="0">
                <a:solidFill>
                  <a:schemeClr val="tx1"/>
                </a:solidFill>
                <a:latin typeface="Times New Roman" panose="02020603050405020304" pitchFamily="18" charset="0"/>
                <a:cs typeface="Times New Roman" panose="02020603050405020304" pitchFamily="18" charset="0"/>
              </a:rPr>
              <a:t> </a:t>
            </a:r>
            <a:r>
              <a:rPr lang="en-US" altLang="en-US" sz="2800" b="1" dirty="0" err="1" smtClean="0">
                <a:solidFill>
                  <a:schemeClr val="tx1"/>
                </a:solidFill>
                <a:latin typeface="Times New Roman" panose="02020603050405020304" pitchFamily="18" charset="0"/>
                <a:cs typeface="Times New Roman" panose="02020603050405020304" pitchFamily="18" charset="0"/>
              </a:rPr>
              <a:t>sơ</a:t>
            </a:r>
            <a:r>
              <a:rPr lang="en-US" sz="2800" dirty="0" smtClean="0">
                <a:solidFill>
                  <a:schemeClr val="tx1"/>
                </a:solidFill>
                <a:latin typeface="Times New Roman" pitchFamily="18" charset="0"/>
                <a:cs typeface="Times New Roman" pitchFamily="18" charset="0"/>
              </a:rPr>
              <a:t> </a:t>
            </a:r>
          </a:p>
          <a:p>
            <a:pPr marL="342797" indent="-342797" algn="just" defTabSz="914126" eaLnBrk="1" fontAlgn="auto" hangingPunct="1">
              <a:spcAft>
                <a:spcPts val="0"/>
              </a:spcAft>
              <a:buFont typeface="Wingdings" panose="05000000000000000000" pitchFamily="2" charset="2"/>
              <a:buChar char="Ø"/>
              <a:defRPr/>
            </a:pPr>
            <a:r>
              <a:rPr lang="en-US" sz="2800" dirty="0" err="1" smtClean="0">
                <a:solidFill>
                  <a:schemeClr val="tx1"/>
                </a:solidFill>
                <a:latin typeface="Times New Roman" pitchFamily="18" charset="0"/>
                <a:cs typeface="Times New Roman" pitchFamily="18" charset="0"/>
              </a:rPr>
              <a:t>Đối</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với</a:t>
            </a:r>
            <a:r>
              <a:rPr lang="en-US" sz="2800" dirty="0" smtClean="0">
                <a:solidFill>
                  <a:schemeClr val="tx1"/>
                </a:solidFill>
                <a:latin typeface="Times New Roman" pitchFamily="18" charset="0"/>
                <a:cs typeface="Times New Roman" pitchFamily="18" charset="0"/>
              </a:rPr>
              <a:t> </a:t>
            </a:r>
            <a:r>
              <a:rPr lang="vi-VN" sz="2800" dirty="0" smtClean="0">
                <a:solidFill>
                  <a:schemeClr val="tx1"/>
                </a:solidFill>
                <a:latin typeface="Times New Roman" pitchFamily="18" charset="0"/>
                <a:cs typeface="Times New Roman" pitchFamily="18" charset="0"/>
              </a:rPr>
              <a:t>phụ gia thực phẩm hỗn</a:t>
            </a:r>
            <a:r>
              <a:rPr lang="en-US" sz="2800" dirty="0" smtClean="0">
                <a:solidFill>
                  <a:schemeClr val="tx1"/>
                </a:solidFill>
                <a:latin typeface="Times New Roman" pitchFamily="18" charset="0"/>
                <a:cs typeface="Times New Roman" pitchFamily="18" charset="0"/>
              </a:rPr>
              <a:t> </a:t>
            </a:r>
            <a:r>
              <a:rPr lang="vi-VN" sz="2800" dirty="0" smtClean="0">
                <a:solidFill>
                  <a:schemeClr val="tx1"/>
                </a:solidFill>
                <a:latin typeface="Times New Roman" pitchFamily="18" charset="0"/>
                <a:cs typeface="Times New Roman" pitchFamily="18" charset="0"/>
              </a:rPr>
              <a:t>hợp có công dụng mới, phụ gia thực phẩm chưa có trong danh mục phụ gia được phép sử dụng hoặc không đúng đối tượng sử dụng trong thực phẩm do Bộ trưởng Bộ Y tế quy định, thực phẩm dinh dưỡng y học, thực phẩm dùng cho chế độ ăn đặc biệt, sản phẩm dinh dưỡng dùng cho trẻ đến 36 tháng tuổi</a:t>
            </a:r>
            <a:r>
              <a:rPr lang="en-US" sz="2800" dirty="0" smtClean="0">
                <a:solidFill>
                  <a:schemeClr val="tx1"/>
                </a:solidFill>
                <a:latin typeface="Times New Roman" pitchFamily="18" charset="0"/>
                <a:cs typeface="Times New Roman" pitchFamily="18" charset="0"/>
              </a:rPr>
              <a:t>: 7 </a:t>
            </a:r>
            <a:r>
              <a:rPr lang="en-US" sz="2800" dirty="0" err="1" smtClean="0">
                <a:solidFill>
                  <a:schemeClr val="tx1"/>
                </a:solidFill>
                <a:latin typeface="Times New Roman" pitchFamily="18" charset="0"/>
                <a:cs typeface="Times New Roman" pitchFamily="18" charset="0"/>
              </a:rPr>
              <a:t>ngày</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làm</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việc</a:t>
            </a:r>
            <a:endParaRPr lang="en-US" sz="2800" dirty="0">
              <a:solidFill>
                <a:schemeClr val="tx1"/>
              </a:solidFill>
              <a:latin typeface="Times New Roman" pitchFamily="18" charset="0"/>
              <a:cs typeface="Times New Roman" pitchFamily="18" charset="0"/>
            </a:endParaRPr>
          </a:p>
          <a:p>
            <a:pPr marL="342797" indent="-342797" algn="just" defTabSz="914126" eaLnBrk="1" fontAlgn="auto" hangingPunct="1">
              <a:spcAft>
                <a:spcPts val="0"/>
              </a:spcAft>
              <a:buFont typeface="Wingdings" panose="05000000000000000000" pitchFamily="2" charset="2"/>
              <a:buChar char="Ø"/>
              <a:defRPr/>
            </a:pPr>
            <a:r>
              <a:rPr lang="en-US" sz="2800" dirty="0" smtClean="0">
                <a:solidFill>
                  <a:schemeClr val="tx1"/>
                </a:solidFill>
                <a:latin typeface="Times New Roman" pitchFamily="18" charset="0"/>
                <a:cs typeface="Times New Roman" pitchFamily="18" charset="0"/>
              </a:rPr>
              <a:t> Đ</a:t>
            </a:r>
            <a:r>
              <a:rPr lang="vi-VN" sz="2800" dirty="0" smtClean="0">
                <a:solidFill>
                  <a:schemeClr val="tx1"/>
                </a:solidFill>
                <a:latin typeface="Times New Roman" pitchFamily="18" charset="0"/>
                <a:cs typeface="Times New Roman" pitchFamily="18" charset="0"/>
              </a:rPr>
              <a:t>ối với thực phẩm bảo vệ sức khỏe</a:t>
            </a:r>
            <a:r>
              <a:rPr lang="en-US" sz="2800" dirty="0" smtClean="0">
                <a:solidFill>
                  <a:schemeClr val="tx1"/>
                </a:solidFill>
                <a:latin typeface="Times New Roman" pitchFamily="18" charset="0"/>
                <a:cs typeface="Times New Roman" pitchFamily="18" charset="0"/>
              </a:rPr>
              <a:t>: 21 </a:t>
            </a:r>
            <a:r>
              <a:rPr lang="en-US" sz="2800" dirty="0" err="1" smtClean="0">
                <a:solidFill>
                  <a:schemeClr val="tx1"/>
                </a:solidFill>
                <a:latin typeface="Times New Roman" pitchFamily="18" charset="0"/>
                <a:cs typeface="Times New Roman" pitchFamily="18" charset="0"/>
              </a:rPr>
              <a:t>ngày</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làm</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việc</a:t>
            </a:r>
            <a:r>
              <a:rPr lang="en-US" sz="2800" dirty="0" smtClean="0">
                <a:solidFill>
                  <a:schemeClr val="tx1"/>
                </a:solidFill>
                <a:latin typeface="Times New Roman" pitchFamily="18" charset="0"/>
                <a:cs typeface="Times New Roman" pitchFamily="18" charset="0"/>
              </a:rPr>
              <a:t> </a:t>
            </a:r>
          </a:p>
          <a:p>
            <a:pPr marL="342797" indent="-342797" algn="just" defTabSz="914126" eaLnBrk="1" fontAlgn="auto" hangingPunct="1">
              <a:spcAft>
                <a:spcPts val="0"/>
              </a:spcAft>
              <a:buFont typeface="Wingdings" panose="05000000000000000000" pitchFamily="2" charset="2"/>
              <a:buChar char="Ø"/>
              <a:defRPr/>
            </a:pPr>
            <a:r>
              <a:rPr lang="en-US" sz="2800" dirty="0">
                <a:solidFill>
                  <a:schemeClr val="tx1"/>
                </a:solidFill>
                <a:latin typeface="Times New Roman" pitchFamily="18" charset="0"/>
                <a:cs typeface="Times New Roman" pitchFamily="18" charset="0"/>
              </a:rPr>
              <a:t> </a:t>
            </a:r>
            <a:r>
              <a:rPr lang="vi-VN" sz="2800" dirty="0" smtClean="0">
                <a:solidFill>
                  <a:schemeClr val="tx1"/>
                </a:solidFill>
                <a:latin typeface="Times New Roman" pitchFamily="18" charset="0"/>
                <a:cs typeface="Times New Roman" pitchFamily="18" charset="0"/>
              </a:rPr>
              <a:t>Thời gian thẩm định hồ sơ tính từ thời điểm hồ sơ được nộp trên hệ th</a:t>
            </a:r>
            <a:r>
              <a:rPr lang="en-US" sz="2800" dirty="0" smtClean="0">
                <a:solidFill>
                  <a:schemeClr val="tx1"/>
                </a:solidFill>
                <a:latin typeface="Times New Roman" pitchFamily="18" charset="0"/>
                <a:cs typeface="Times New Roman" pitchFamily="18" charset="0"/>
              </a:rPr>
              <a:t>ố</a:t>
            </a:r>
            <a:r>
              <a:rPr lang="vi-VN" sz="2800" dirty="0" smtClean="0">
                <a:solidFill>
                  <a:schemeClr val="tx1"/>
                </a:solidFill>
                <a:latin typeface="Times New Roman" pitchFamily="18" charset="0"/>
                <a:cs typeface="Times New Roman" pitchFamily="18" charset="0"/>
              </a:rPr>
              <a:t>ng dịch vụ công trực tuyến hoặc theo dấu đến của cơ quan tiếp nhận</a:t>
            </a:r>
            <a:endParaRPr lang="en-US" sz="2800" dirty="0" smtClean="0">
              <a:solidFill>
                <a:schemeClr val="tx1"/>
              </a:solidFill>
              <a:latin typeface="Times New Roman" pitchFamily="18" charset="0"/>
              <a:cs typeface="Times New Roman" pitchFamily="18" charset="0"/>
            </a:endParaRPr>
          </a:p>
          <a:p>
            <a:pPr marL="228531" indent="-228531" defTabSz="914126" eaLnBrk="1" fontAlgn="auto" hangingPunct="1">
              <a:spcAft>
                <a:spcPts val="0"/>
              </a:spcAft>
              <a:buFont typeface="Arial" panose="020B0604020202020204" pitchFamily="34" charset="0"/>
              <a:buNone/>
              <a:defRPr/>
            </a:pPr>
            <a:endParaRPr lang="en-US" sz="2400" dirty="0">
              <a:solidFill>
                <a:schemeClr val="tx1"/>
              </a:solidFill>
              <a:latin typeface="Times New Roman" pitchFamily="18" charset="0"/>
              <a:cs typeface="Times New Roman" pitchFamily="18" charset="0"/>
            </a:endParaRPr>
          </a:p>
        </p:txBody>
      </p:sp>
      <p:sp>
        <p:nvSpPr>
          <p:cNvPr id="32771" name="Title 1"/>
          <p:cNvSpPr txBox="1">
            <a:spLocks/>
          </p:cNvSpPr>
          <p:nvPr/>
        </p:nvSpPr>
        <p:spPr bwMode="auto">
          <a:xfrm>
            <a:off x="684213" y="228600"/>
            <a:ext cx="9372600" cy="914400"/>
          </a:xfrm>
          <a:prstGeom prst="rect">
            <a:avLst/>
          </a:prstGeom>
          <a:noFill/>
          <a:ln w="9525">
            <a:noFill/>
            <a:miter lim="800000"/>
            <a:headEnd/>
            <a:tailEnd/>
          </a:ln>
        </p:spPr>
        <p:txBody>
          <a:bodyPr anchor="ctr"/>
          <a:lstStyle/>
          <a:p>
            <a:pPr marL="227013" indent="-227013" algn="just" defTabSz="912813" eaLnBrk="1" hangingPunct="1"/>
            <a:endParaRPr lang="en-US" altLang="en-US" sz="2800" b="1">
              <a:solidFill>
                <a:schemeClr val="accent2"/>
              </a:solidFill>
              <a:latin typeface="Times New Roman" pitchFamily="18" charset="0"/>
              <a:cs typeface="Times New Roman" pitchFamily="18" charset="0"/>
            </a:endParaRPr>
          </a:p>
        </p:txBody>
      </p:sp>
    </p:spTree>
  </p:cSld>
  <p:clrMapOvr>
    <a:masterClrMapping/>
  </p:clrMapOvr>
  <p:transition spd="med">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3212" y="381000"/>
            <a:ext cx="10363200" cy="6248400"/>
          </a:xfrm>
        </p:spPr>
        <p:txBody>
          <a:bodyPr rtlCol="0">
            <a:normAutofit lnSpcReduction="10000"/>
          </a:bodyPr>
          <a:lstStyle/>
          <a:p>
            <a:pPr marL="228531" indent="-228531" algn="just" defTabSz="914126" eaLnBrk="1" fontAlgn="auto" hangingPunct="1">
              <a:spcAft>
                <a:spcPts val="0"/>
              </a:spcAft>
              <a:buFont typeface="Wingdings" pitchFamily="2" charset="2"/>
              <a:buChar char="Ø"/>
              <a:defRPr/>
            </a:pPr>
            <a:r>
              <a:rPr lang="vi-VN" sz="2800" dirty="0" smtClean="0">
                <a:solidFill>
                  <a:schemeClr val="tx1"/>
                </a:solidFill>
                <a:latin typeface="Times New Roman" pitchFamily="18" charset="0"/>
                <a:cs typeface="Times New Roman" pitchFamily="18" charset="0"/>
              </a:rPr>
              <a:t>Trong trường hợp không đồng ý với hồ sơ công bố sản phẩm của tổ chức, cá nhân hoặc yêu cầu sửa đổi, bổ sung, cơ quan tiếp nhận hồ sơ phải có văn bản nêu rõ lý do và căn cứ pháp lý của việc yêu cầu. Cơ quan tiếp nhận h</a:t>
            </a:r>
            <a:r>
              <a:rPr lang="en-US" sz="2800" dirty="0" smtClean="0">
                <a:solidFill>
                  <a:schemeClr val="tx1"/>
                </a:solidFill>
                <a:latin typeface="Times New Roman" pitchFamily="18" charset="0"/>
                <a:cs typeface="Times New Roman" pitchFamily="18" charset="0"/>
              </a:rPr>
              <a:t>ồ </a:t>
            </a:r>
            <a:r>
              <a:rPr lang="vi-VN" sz="2800" dirty="0" smtClean="0">
                <a:solidFill>
                  <a:schemeClr val="tx1"/>
                </a:solidFill>
                <a:latin typeface="Times New Roman" pitchFamily="18" charset="0"/>
                <a:cs typeface="Times New Roman" pitchFamily="18" charset="0"/>
              </a:rPr>
              <a:t>sơ chỉ được yêu cầu sửa đổi, bổ sung 01 lần.</a:t>
            </a:r>
            <a:endParaRPr lang="en-US" sz="2800" dirty="0" smtClean="0">
              <a:solidFill>
                <a:schemeClr val="tx1"/>
              </a:solidFill>
              <a:latin typeface="Times New Roman" pitchFamily="18" charset="0"/>
              <a:cs typeface="Times New Roman" pitchFamily="18" charset="0"/>
            </a:endParaRPr>
          </a:p>
          <a:p>
            <a:pPr marL="228531" indent="-228531" algn="just" defTabSz="914126" eaLnBrk="1" fontAlgn="auto" hangingPunct="1">
              <a:spcAft>
                <a:spcPts val="0"/>
              </a:spcAft>
              <a:buFont typeface="Wingdings" pitchFamily="2" charset="2"/>
              <a:buChar char="Ø"/>
              <a:defRPr/>
            </a:pPr>
            <a:r>
              <a:rPr lang="vi-VN" sz="2800" dirty="0" smtClean="0">
                <a:solidFill>
                  <a:schemeClr val="tx1"/>
                </a:solidFill>
                <a:latin typeface="Times New Roman" pitchFamily="18" charset="0"/>
                <a:cs typeface="Times New Roman" pitchFamily="18" charset="0"/>
              </a:rPr>
              <a:t>Trong thời hạn 07 ngày làm việc kể từ khi nhận hồ sơ sửa đổi, bổ sung, cơ quan tiếp nhận hồ sơ thẩm định hồ sơ và có văn bản trả lời. Sau 90 ngày làm việc kể từ khi có công văn yêu cầu sửa đổi, bổ sung nếu tổ chức, cá nhân không sửa đổi, bổ sung thì hồ sơ không còn giá trị.</a:t>
            </a:r>
            <a:endParaRPr lang="en-US" sz="2800" dirty="0" smtClean="0">
              <a:solidFill>
                <a:schemeClr val="tx1"/>
              </a:solidFill>
              <a:latin typeface="Times New Roman" pitchFamily="18" charset="0"/>
              <a:cs typeface="Times New Roman" pitchFamily="18" charset="0"/>
            </a:endParaRPr>
          </a:p>
          <a:p>
            <a:pPr marL="228531" indent="-228531" algn="just" defTabSz="914126" eaLnBrk="1" fontAlgn="auto" hangingPunct="1">
              <a:spcAft>
                <a:spcPts val="0"/>
              </a:spcAft>
              <a:buFont typeface="Wingdings" pitchFamily="2" charset="2"/>
              <a:buChar char="Ø"/>
              <a:defRPr/>
            </a:pPr>
            <a:r>
              <a:rPr lang="vi-VN" sz="2800" dirty="0" smtClean="0">
                <a:solidFill>
                  <a:schemeClr val="tx1"/>
                </a:solidFill>
                <a:latin typeface="Times New Roman" pitchFamily="18" charset="0"/>
                <a:cs typeface="Times New Roman" pitchFamily="18" charset="0"/>
              </a:rPr>
              <a:t>Trường hợp sản phẩm có sự thay đổi về tên sản phẩm, xuất xứ, thành phần cấu tạo thì tổ chức, cá nhân phải công bố lại sản phẩm. Các trường hợp có sự thay đổi khác, tổ chức, cá nhân thông báo bằng văn bản về nội dung thay đổi đến cơ quan tiếp nhận hồ sơ quy định tại khoản 1 Điều này và được sản xuất, kinh doanh sản phẩm ngay sau khi gửi thông báo.</a:t>
            </a:r>
            <a:endParaRPr lang="en-US" sz="2800" dirty="0" smtClean="0">
              <a:solidFill>
                <a:schemeClr val="tx1"/>
              </a:solidFill>
              <a:latin typeface="Times New Roman" pitchFamily="18" charset="0"/>
              <a:cs typeface="Times New Roman" pitchFamily="18" charset="0"/>
            </a:endParaRPr>
          </a:p>
          <a:p>
            <a:pPr marL="228531" indent="-228531" defTabSz="914126" eaLnBrk="1" fontAlgn="auto" hangingPunct="1">
              <a:spcAft>
                <a:spcPts val="0"/>
              </a:spcAft>
              <a:buFont typeface="Wingdings" pitchFamily="2" charset="2"/>
              <a:buChar char="Ø"/>
              <a:defRPr/>
            </a:pPr>
            <a:endParaRPr lang="en-US" sz="1999" dirty="0" smtClean="0">
              <a:solidFill>
                <a:schemeClr val="tx1"/>
              </a:solidFill>
            </a:endParaRPr>
          </a:p>
          <a:p>
            <a:pPr marL="228531" indent="-228531" defTabSz="914126" eaLnBrk="1" fontAlgn="auto" hangingPunct="1">
              <a:spcAft>
                <a:spcPts val="0"/>
              </a:spcAft>
              <a:buFont typeface="Wingdings 3" charset="2"/>
              <a:buChar char=""/>
              <a:defRPr/>
            </a:pPr>
            <a:endParaRPr lang="en-US" sz="1999" dirty="0">
              <a:solidFill>
                <a:schemeClr val="tx1"/>
              </a:solidFill>
            </a:endParaRPr>
          </a:p>
        </p:txBody>
      </p:sp>
    </p:spTree>
  </p:cSld>
  <p:clrMapOvr>
    <a:masterClrMapping/>
  </p:clrMapOvr>
  <p:transition spd="med">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3412" y="2743200"/>
            <a:ext cx="6934200" cy="1066800"/>
          </a:xfrm>
        </p:spPr>
        <p:txBody>
          <a:bodyPr rtlCol="0">
            <a:normAutofit fontScale="90000"/>
          </a:bodyPr>
          <a:lstStyle/>
          <a:p>
            <a:pPr defTabSz="457063" eaLnBrk="1" fontAlgn="auto" hangingPunct="1">
              <a:spcAft>
                <a:spcPts val="0"/>
              </a:spcAft>
              <a:defRPr/>
            </a:pPr>
            <a:r>
              <a:rPr lang="en-US" altLang="en-US" sz="4000" b="1" dirty="0" smtClean="0">
                <a:solidFill>
                  <a:schemeClr val="accent2"/>
                </a:solidFill>
                <a:latin typeface="Times New Roman" panose="02020603050405020304" pitchFamily="18" charset="0"/>
                <a:cs typeface="Times New Roman" panose="02020603050405020304" pitchFamily="18" charset="0"/>
              </a:rPr>
              <a:t>THỰC PHẨM BIẾN ĐỔI GEN</a:t>
            </a:r>
          </a:p>
        </p:txBody>
      </p:sp>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txBox="1">
            <a:spLocks/>
          </p:cNvSpPr>
          <p:nvPr/>
        </p:nvSpPr>
        <p:spPr bwMode="auto">
          <a:xfrm>
            <a:off x="379412" y="2743200"/>
            <a:ext cx="9372600" cy="1371600"/>
          </a:xfrm>
          <a:prstGeom prst="rect">
            <a:avLst/>
          </a:prstGeom>
          <a:noFill/>
          <a:ln w="9525">
            <a:noFill/>
            <a:miter lim="800000"/>
            <a:headEnd/>
            <a:tailEnd/>
          </a:ln>
        </p:spPr>
        <p:txBody>
          <a:bodyPr anchor="ctr"/>
          <a:lstStyle/>
          <a:p>
            <a:pPr algn="ctr" defTabSz="912813" eaLnBrk="1" hangingPunct="1">
              <a:lnSpc>
                <a:spcPct val="90000"/>
              </a:lnSpc>
            </a:pPr>
            <a:r>
              <a:rPr lang="en-US" altLang="en-US" sz="2800" b="1" dirty="0">
                <a:solidFill>
                  <a:schemeClr val="accent2"/>
                </a:solidFill>
                <a:latin typeface="Times New Roman" pitchFamily="18" charset="0"/>
                <a:cs typeface="Times New Roman" pitchFamily="18" charset="0"/>
              </a:rPr>
              <a:t/>
            </a:r>
            <a:br>
              <a:rPr lang="en-US" altLang="en-US" sz="2800" b="1" dirty="0">
                <a:solidFill>
                  <a:schemeClr val="accent2"/>
                </a:solidFill>
                <a:latin typeface="Times New Roman" pitchFamily="18" charset="0"/>
                <a:cs typeface="Times New Roman" pitchFamily="18" charset="0"/>
              </a:rPr>
            </a:br>
            <a:r>
              <a:rPr lang="en-US" altLang="en-US" sz="3600" b="1" dirty="0">
                <a:solidFill>
                  <a:schemeClr val="accent2"/>
                </a:solidFill>
                <a:latin typeface="Times New Roman" pitchFamily="18" charset="0"/>
                <a:cs typeface="Times New Roman" pitchFamily="18" charset="0"/>
              </a:rPr>
              <a:t>NHỮNG NỘI DUNG CƠ BẢN VÀ MỚI </a:t>
            </a:r>
            <a:endParaRPr lang="en-US" altLang="en-US" sz="3600" b="1" dirty="0" smtClean="0">
              <a:solidFill>
                <a:schemeClr val="accent2"/>
              </a:solidFill>
              <a:latin typeface="Times New Roman" pitchFamily="18" charset="0"/>
              <a:cs typeface="Times New Roman" pitchFamily="18" charset="0"/>
            </a:endParaRPr>
          </a:p>
          <a:p>
            <a:pPr algn="ctr" defTabSz="912813" eaLnBrk="1" hangingPunct="1">
              <a:lnSpc>
                <a:spcPct val="90000"/>
              </a:lnSpc>
            </a:pPr>
            <a:r>
              <a:rPr lang="en-US" altLang="en-US" sz="3600" b="1" dirty="0" smtClean="0">
                <a:solidFill>
                  <a:schemeClr val="accent2"/>
                </a:solidFill>
                <a:latin typeface="Times New Roman" pitchFamily="18" charset="0"/>
                <a:cs typeface="Times New Roman" pitchFamily="18" charset="0"/>
              </a:rPr>
              <a:t>CỦA </a:t>
            </a:r>
            <a:r>
              <a:rPr lang="en-US" altLang="en-US" sz="3600" b="1" dirty="0">
                <a:solidFill>
                  <a:schemeClr val="accent2"/>
                </a:solidFill>
                <a:latin typeface="Times New Roman" pitchFamily="18" charset="0"/>
                <a:cs typeface="Times New Roman" pitchFamily="18" charset="0"/>
              </a:rPr>
              <a:t>NGHỊ ĐỊNH</a:t>
            </a:r>
          </a:p>
        </p:txBody>
      </p:sp>
    </p:spTree>
  </p:cSld>
  <p:clrMapOvr>
    <a:masterClrMapping/>
  </p:clrMapOvr>
  <p:transition spd="med">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Content Placeholder 2"/>
          <p:cNvSpPr>
            <a:spLocks noGrp="1"/>
          </p:cNvSpPr>
          <p:nvPr>
            <p:ph idx="1"/>
          </p:nvPr>
        </p:nvSpPr>
        <p:spPr>
          <a:xfrm>
            <a:off x="455611" y="1676400"/>
            <a:ext cx="9220201" cy="4648200"/>
          </a:xfrm>
        </p:spPr>
        <p:txBody>
          <a:bodyPr/>
          <a:lstStyle/>
          <a:p>
            <a:pPr marL="0" indent="0" algn="just" defTabSz="912813" eaLnBrk="1" hangingPunct="1">
              <a:buFont typeface="Wingdings 3" pitchFamily="18" charset="2"/>
              <a:buNone/>
            </a:pPr>
            <a:r>
              <a:rPr lang="en-US" altLang="en-US" sz="2800" dirty="0" smtClean="0">
                <a:solidFill>
                  <a:schemeClr val="tx1"/>
                </a:solidFill>
                <a:latin typeface="Times New Roman" pitchFamily="18" charset="0"/>
                <a:cs typeface="Times New Roman" pitchFamily="18" charset="0"/>
              </a:rPr>
              <a:t>1. </a:t>
            </a:r>
            <a:r>
              <a:rPr lang="vi-VN" altLang="en-US" sz="2800" dirty="0" smtClean="0">
                <a:solidFill>
                  <a:schemeClr val="tx1"/>
                </a:solidFill>
                <a:latin typeface="Times New Roman" pitchFamily="18" charset="0"/>
                <a:cs typeface="Times New Roman" pitchFamily="18" charset="0"/>
              </a:rPr>
              <a:t>Tổ chức, cá nhân sản xuất, kinh doanh thực phẩm trên thị trường có chứa sinh vật biến đổi gen, sản phẩm của sinh vật biến đổi gen có ít nhất một thành phần nguyên liệu biến đổi gen lớn hơn 5% tổng nguyên liệu được sử dụng để sản xuất thực phẩm thì ngoài việc phải tuân thủ các quy định của pháp luật về ghi nhãn hàng hóa còn phải thể hiện các thông tin liên quan đến sinh vật biến đổi gen trên nhãn hàng hóa trừ các trường hợp quy định tại khoản 2 Điều này.</a:t>
            </a:r>
            <a:endParaRPr lang="en-US" altLang="en-US" sz="2800" b="1" dirty="0" smtClean="0">
              <a:solidFill>
                <a:schemeClr val="tx1"/>
              </a:solidFill>
              <a:latin typeface="Times New Roman" pitchFamily="18" charset="0"/>
              <a:cs typeface="Times New Roman" pitchFamily="18" charset="0"/>
            </a:endParaRPr>
          </a:p>
        </p:txBody>
      </p:sp>
      <p:sp>
        <p:nvSpPr>
          <p:cNvPr id="35843" name="Title 1"/>
          <p:cNvSpPr txBox="1">
            <a:spLocks/>
          </p:cNvSpPr>
          <p:nvPr/>
        </p:nvSpPr>
        <p:spPr bwMode="auto">
          <a:xfrm>
            <a:off x="-34925" y="457200"/>
            <a:ext cx="10167938" cy="914400"/>
          </a:xfrm>
          <a:prstGeom prst="rect">
            <a:avLst/>
          </a:prstGeom>
          <a:noFill/>
          <a:ln w="9525">
            <a:noFill/>
            <a:miter lim="800000"/>
            <a:headEnd/>
            <a:tailEnd/>
          </a:ln>
        </p:spPr>
        <p:txBody>
          <a:bodyPr anchor="ctr"/>
          <a:lstStyle/>
          <a:p>
            <a:pPr marL="53975" indent="-53975" defTabSz="912813" eaLnBrk="1" hangingPunct="1">
              <a:buFont typeface="Arial" charset="0"/>
              <a:buNone/>
            </a:pPr>
            <a:r>
              <a:rPr lang="en-US" altLang="en-US" sz="2800" b="1">
                <a:solidFill>
                  <a:schemeClr val="accent2"/>
                </a:solidFill>
                <a:latin typeface="Times New Roman" pitchFamily="18" charset="0"/>
                <a:cs typeface="Times New Roman" pitchFamily="18" charset="0"/>
              </a:rPr>
              <a:t>Ghi nhãn đối với hàng hóa chứa sinh vật biến đổi gen, sản phẩm của sinh vật biến đổi gen sử dụng làm thực phẩm (Điều 10)</a:t>
            </a:r>
          </a:p>
        </p:txBody>
      </p:sp>
    </p:spTree>
  </p:cSld>
  <p:clrMapOvr>
    <a:masterClrMapping/>
  </p:clrMapOvr>
  <p:transition spd="med">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7013" y="914400"/>
            <a:ext cx="9372600" cy="6096000"/>
          </a:xfrm>
        </p:spPr>
        <p:txBody>
          <a:bodyPr rtlCol="0">
            <a:normAutofit/>
          </a:bodyPr>
          <a:lstStyle/>
          <a:p>
            <a:pPr marL="228531" indent="-228531" algn="just" defTabSz="914126" eaLnBrk="1" fontAlgn="auto" hangingPunct="1">
              <a:spcAft>
                <a:spcPts val="0"/>
              </a:spcAft>
              <a:buFont typeface="Arial" panose="020B0604020202020204" pitchFamily="34" charset="0"/>
              <a:buNone/>
              <a:defRPr/>
            </a:pPr>
            <a:r>
              <a:rPr lang="vi-VN" sz="2800" dirty="0" smtClean="0">
                <a:solidFill>
                  <a:schemeClr val="tx1"/>
                </a:solidFill>
                <a:latin typeface="Times New Roman" panose="02020603050405020304" pitchFamily="18" charset="0"/>
                <a:cs typeface="Times New Roman" panose="02020603050405020304" pitchFamily="18" charset="0"/>
              </a:rPr>
              <a:t>2. Các trường hợp được miễn ghi nhãn đối với hàng hóa chứa sinh vật biến đổi gen, sản phẩm của sinh vật biến đổi gen sử dụng làm thực phẩm:</a:t>
            </a:r>
            <a:endParaRPr lang="en-US" sz="2800" dirty="0" smtClean="0">
              <a:solidFill>
                <a:schemeClr val="tx1"/>
              </a:solidFill>
              <a:latin typeface="Times New Roman" panose="02020603050405020304" pitchFamily="18" charset="0"/>
              <a:cs typeface="Times New Roman" panose="02020603050405020304" pitchFamily="18" charset="0"/>
            </a:endParaRPr>
          </a:p>
          <a:p>
            <a:pPr marL="228531" indent="-228531" algn="just" defTabSz="914126" eaLnBrk="1" fontAlgn="auto" hangingPunct="1">
              <a:spcAft>
                <a:spcPts val="0"/>
              </a:spcAft>
              <a:buFont typeface="Arial" panose="020B0604020202020204" pitchFamily="34" charset="0"/>
              <a:buNone/>
              <a:defRPr/>
            </a:pPr>
            <a:r>
              <a:rPr lang="vi-VN" sz="2800" dirty="0" smtClean="0">
                <a:solidFill>
                  <a:schemeClr val="tx1"/>
                </a:solidFill>
                <a:latin typeface="Times New Roman" panose="02020603050405020304" pitchFamily="18" charset="0"/>
                <a:cs typeface="Times New Roman" panose="02020603050405020304" pitchFamily="18" charset="0"/>
              </a:rPr>
              <a:t>a) Thực phẩm biến đổi gen bao gói sẵn có thành phần nguyên liệu biến đổi gen nhưng không phát hiện được gen hoặc sản phẩm của gen bị biến đổi trong thực phẩm;</a:t>
            </a:r>
            <a:endParaRPr lang="en-US" sz="2800" dirty="0" smtClean="0">
              <a:solidFill>
                <a:schemeClr val="tx1"/>
              </a:solidFill>
              <a:latin typeface="Times New Roman" panose="02020603050405020304" pitchFamily="18" charset="0"/>
              <a:cs typeface="Times New Roman" panose="02020603050405020304" pitchFamily="18" charset="0"/>
            </a:endParaRPr>
          </a:p>
          <a:p>
            <a:pPr marL="228531" indent="-228531" algn="just" defTabSz="914126" eaLnBrk="1" fontAlgn="auto" hangingPunct="1">
              <a:spcAft>
                <a:spcPts val="0"/>
              </a:spcAft>
              <a:buFont typeface="Arial" panose="020B0604020202020204" pitchFamily="34" charset="0"/>
              <a:buNone/>
              <a:defRPr/>
            </a:pPr>
            <a:r>
              <a:rPr lang="vi-VN" sz="2800" dirty="0" smtClean="0">
                <a:solidFill>
                  <a:schemeClr val="tx1"/>
                </a:solidFill>
                <a:latin typeface="Times New Roman" panose="02020603050405020304" pitchFamily="18" charset="0"/>
                <a:cs typeface="Times New Roman" panose="02020603050405020304" pitchFamily="18" charset="0"/>
              </a:rPr>
              <a:t>b) Thực phẩm biến đổi gen tươi sống, thực phẩm biến đổi gen chế biến không bao gói và trực tiếp bán cho người tiêu dùng;</a:t>
            </a:r>
            <a:endParaRPr lang="en-US" sz="2800" dirty="0" smtClean="0">
              <a:solidFill>
                <a:schemeClr val="tx1"/>
              </a:solidFill>
              <a:latin typeface="Times New Roman" panose="02020603050405020304" pitchFamily="18" charset="0"/>
              <a:cs typeface="Times New Roman" panose="02020603050405020304" pitchFamily="18" charset="0"/>
            </a:endParaRPr>
          </a:p>
          <a:p>
            <a:pPr marL="228531" indent="-228531" algn="just" defTabSz="914126" eaLnBrk="1" fontAlgn="auto" hangingPunct="1">
              <a:spcAft>
                <a:spcPts val="0"/>
              </a:spcAft>
              <a:buFont typeface="Arial" panose="020B0604020202020204" pitchFamily="34" charset="0"/>
              <a:buNone/>
              <a:defRPr/>
            </a:pPr>
            <a:r>
              <a:rPr lang="vi-VN" sz="2800" dirty="0" smtClean="0">
                <a:solidFill>
                  <a:schemeClr val="tx1"/>
                </a:solidFill>
                <a:latin typeface="Times New Roman" panose="02020603050405020304" pitchFamily="18" charset="0"/>
                <a:cs typeface="Times New Roman" panose="02020603050405020304" pitchFamily="18" charset="0"/>
              </a:rPr>
              <a:t>c) Thực phẩm biến đổi gen sử dụng trong trường hợp khẩn cấp nhằm khắc phục thiên tai, dịch bệnh.</a:t>
            </a:r>
            <a:endParaRPr lang="en-US" sz="2800" dirty="0" smtClean="0">
              <a:solidFill>
                <a:schemeClr val="tx1"/>
              </a:solidFill>
              <a:latin typeface="Times New Roman" panose="02020603050405020304" pitchFamily="18" charset="0"/>
              <a:cs typeface="Times New Roman" panose="02020603050405020304" pitchFamily="18" charset="0"/>
            </a:endParaRPr>
          </a:p>
          <a:p>
            <a:pPr marL="228531" indent="-228531" defTabSz="914126" eaLnBrk="1" fontAlgn="auto" hangingPunct="1">
              <a:spcAft>
                <a:spcPts val="0"/>
              </a:spcAft>
              <a:buFont typeface="Wingdings 3" charset="2"/>
              <a:buChar char=""/>
              <a:defRPr/>
            </a:pPr>
            <a:endParaRPr lang="en-US" sz="1999"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ransition spd="med">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531813" y="2286000"/>
            <a:ext cx="9067800" cy="2057400"/>
          </a:xfrm>
        </p:spPr>
        <p:txBody>
          <a:bodyPr/>
          <a:lstStyle/>
          <a:p>
            <a:pPr algn="ctr" defTabSz="912813" eaLnBrk="1" hangingPunct="1"/>
            <a:r>
              <a:rPr lang="en-US" altLang="en-US" sz="3600" b="1" dirty="0" smtClean="0">
                <a:solidFill>
                  <a:schemeClr val="accent2"/>
                </a:solidFill>
                <a:latin typeface="Times New Roman" pitchFamily="18" charset="0"/>
                <a:cs typeface="Times New Roman" pitchFamily="18" charset="0"/>
              </a:rPr>
              <a:t>CẤP GIẤY CHỨNG NHẬN </a:t>
            </a:r>
            <a:r>
              <a:rPr lang="vi-VN" altLang="en-US" sz="3600" b="1" dirty="0" smtClean="0">
                <a:solidFill>
                  <a:schemeClr val="accent2"/>
                </a:solidFill>
                <a:latin typeface="Times New Roman" pitchFamily="18" charset="0"/>
                <a:cs typeface="Times New Roman" pitchFamily="18" charset="0"/>
              </a:rPr>
              <a:t>CƠ SỞ ĐỦ ĐIỀU KIỆN AN TOÀN THỰC PHẨM</a:t>
            </a:r>
            <a:endParaRPr lang="en-US" altLang="en-US" sz="3600" b="1" dirty="0" smtClean="0">
              <a:solidFill>
                <a:schemeClr val="accent2"/>
              </a:solidFill>
              <a:latin typeface="Times New Roman" pitchFamily="18" charset="0"/>
              <a:cs typeface="Times New Roman" pitchFamily="18" charset="0"/>
            </a:endParaRPr>
          </a:p>
        </p:txBody>
      </p:sp>
    </p:spTree>
  </p:cSld>
  <p:clrMapOvr>
    <a:masterClrMapping/>
  </p:clrMapOvr>
  <p:transition spd="med">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0813" y="1676400"/>
            <a:ext cx="9296400" cy="4419600"/>
          </a:xfrm>
        </p:spPr>
        <p:txBody>
          <a:bodyPr rtlCol="0">
            <a:normAutofit/>
          </a:bodyPr>
          <a:lstStyle/>
          <a:p>
            <a:pPr marL="228531" indent="-228531" algn="just" defTabSz="914126" eaLnBrk="1" fontAlgn="auto" hangingPunct="1">
              <a:spcAft>
                <a:spcPts val="0"/>
              </a:spcAft>
              <a:buFont typeface="Arial" panose="020B0604020202020204" pitchFamily="34" charset="0"/>
              <a:buNone/>
              <a:defRPr/>
            </a:pPr>
            <a:r>
              <a:rPr lang="en-US" sz="2800" dirty="0" smtClean="0">
                <a:solidFill>
                  <a:schemeClr val="tx1"/>
                </a:solidFill>
                <a:latin typeface="Times New Roman" pitchFamily="18" charset="0"/>
                <a:cs typeface="Times New Roman" pitchFamily="18" charset="0"/>
              </a:rPr>
              <a:t>1. </a:t>
            </a:r>
            <a:r>
              <a:rPr lang="vi-VN" sz="2800" dirty="0" smtClean="0">
                <a:solidFill>
                  <a:schemeClr val="tx1"/>
                </a:solidFill>
                <a:latin typeface="Times New Roman" pitchFamily="18" charset="0"/>
                <a:cs typeface="Times New Roman" pitchFamily="18" charset="0"/>
              </a:rPr>
              <a:t>Cơ sở sản xuất, kinh doanh thực phẩm phải có Giấy chứng nhận cơ sở đủ điều kiện an toàn thực phẩm khi hoạt động, trừ trường hợp quy định tại khoản 1 Điều 12 Nghị định này.</a:t>
            </a:r>
            <a:endParaRPr lang="en-US" sz="2800" dirty="0" smtClean="0">
              <a:solidFill>
                <a:schemeClr val="tx1"/>
              </a:solidFill>
              <a:latin typeface="Times New Roman" pitchFamily="18" charset="0"/>
              <a:cs typeface="Times New Roman" pitchFamily="18" charset="0"/>
            </a:endParaRPr>
          </a:p>
          <a:p>
            <a:pPr marL="228531" indent="-228531" algn="just" defTabSz="914126" eaLnBrk="1" fontAlgn="auto" hangingPunct="1">
              <a:spcAft>
                <a:spcPts val="0"/>
              </a:spcAft>
              <a:buFont typeface="Arial" panose="020B0604020202020204" pitchFamily="34" charset="0"/>
              <a:buNone/>
              <a:defRPr/>
            </a:pPr>
            <a:r>
              <a:rPr lang="vi-VN" sz="2800" dirty="0" smtClean="0">
                <a:solidFill>
                  <a:schemeClr val="tx1"/>
                </a:solidFill>
                <a:latin typeface="Times New Roman" pitchFamily="18" charset="0"/>
                <a:cs typeface="Times New Roman" pitchFamily="18" charset="0"/>
              </a:rPr>
              <a:t>2. Điều kiện cấp Giấy chứng nhận cơ sở đủ điều kiện an toàn thực phẩm được thực hiện theo quy định tại khoản 1 Điều 34 Luật an toàn thực phẩm. Riêng đối với các cơ sở sản xuất thực phẩm bảo vệ sức khỏe, phải tuân thủ các yêu cầu quy định tại Điều 28 Nghị định này.</a:t>
            </a:r>
            <a:endParaRPr lang="en-US" sz="2800" dirty="0" smtClean="0">
              <a:solidFill>
                <a:schemeClr val="tx1"/>
              </a:solidFill>
              <a:latin typeface="Times New Roman" pitchFamily="18" charset="0"/>
              <a:cs typeface="Times New Roman" pitchFamily="18" charset="0"/>
            </a:endParaRPr>
          </a:p>
          <a:p>
            <a:pPr marL="228531" indent="-228531" algn="just" defTabSz="914126" eaLnBrk="1" fontAlgn="auto" hangingPunct="1">
              <a:spcAft>
                <a:spcPts val="0"/>
              </a:spcAft>
              <a:buFont typeface="Arial" panose="020B0604020202020204" pitchFamily="34" charset="0"/>
              <a:buNone/>
              <a:defRPr/>
            </a:pPr>
            <a:r>
              <a:rPr lang="en-US" sz="2800" b="1" dirty="0" smtClean="0">
                <a:solidFill>
                  <a:schemeClr val="tx1"/>
                </a:solidFill>
                <a:latin typeface="+mj-lt"/>
              </a:rPr>
              <a:t>  </a:t>
            </a:r>
            <a:endParaRPr lang="en-US" sz="2800" dirty="0">
              <a:solidFill>
                <a:schemeClr val="tx1"/>
              </a:solidFill>
              <a:latin typeface="Times New Roman" pitchFamily="18" charset="0"/>
              <a:cs typeface="Times New Roman" pitchFamily="18" charset="0"/>
            </a:endParaRPr>
          </a:p>
        </p:txBody>
      </p:sp>
      <p:sp>
        <p:nvSpPr>
          <p:cNvPr id="4" name="Title 1"/>
          <p:cNvSpPr txBox="1">
            <a:spLocks/>
          </p:cNvSpPr>
          <p:nvPr/>
        </p:nvSpPr>
        <p:spPr>
          <a:xfrm>
            <a:off x="150813" y="533400"/>
            <a:ext cx="10147300" cy="914400"/>
          </a:xfrm>
          <a:prstGeom prst="rect">
            <a:avLst/>
          </a:prstGeom>
        </p:spPr>
        <p:txBody>
          <a:bodyPr anchor="ctr">
            <a:normAutofit lnSpcReduction="10000"/>
          </a:bodyPr>
          <a:lstStyle>
            <a:lvl1pPr defTabSz="912813">
              <a:defRPr sz="2400">
                <a:solidFill>
                  <a:schemeClr val="tx1"/>
                </a:solidFill>
                <a:latin typeface="Rockwell" panose="02060603020205020403" pitchFamily="18" charset="0"/>
              </a:defRPr>
            </a:lvl1pPr>
            <a:lvl2pPr marL="742950" indent="-285750" defTabSz="912813">
              <a:defRPr sz="2400">
                <a:solidFill>
                  <a:schemeClr val="tx1"/>
                </a:solidFill>
                <a:latin typeface="Rockwell" panose="02060603020205020403" pitchFamily="18" charset="0"/>
              </a:defRPr>
            </a:lvl2pPr>
            <a:lvl3pPr marL="1143000" indent="-228600" defTabSz="912813">
              <a:defRPr sz="2400">
                <a:solidFill>
                  <a:schemeClr val="tx1"/>
                </a:solidFill>
                <a:latin typeface="Rockwell" panose="02060603020205020403" pitchFamily="18" charset="0"/>
              </a:defRPr>
            </a:lvl3pPr>
            <a:lvl4pPr marL="1600200" indent="-228600" defTabSz="912813">
              <a:defRPr sz="2400">
                <a:solidFill>
                  <a:schemeClr val="tx1"/>
                </a:solidFill>
                <a:latin typeface="Rockwell" panose="02060603020205020403" pitchFamily="18" charset="0"/>
              </a:defRPr>
            </a:lvl4pPr>
            <a:lvl5pPr marL="2057400" indent="-228600" defTabSz="912813">
              <a:defRPr sz="2400">
                <a:solidFill>
                  <a:schemeClr val="tx1"/>
                </a:solidFill>
                <a:latin typeface="Rockwell" panose="02060603020205020403" pitchFamily="18" charset="0"/>
              </a:defRPr>
            </a:lvl5pPr>
            <a:lvl6pPr marL="2514600" indent="-228600" defTabSz="912813" fontAlgn="base">
              <a:spcBef>
                <a:spcPct val="0"/>
              </a:spcBef>
              <a:spcAft>
                <a:spcPct val="0"/>
              </a:spcAft>
              <a:defRPr sz="2400">
                <a:solidFill>
                  <a:schemeClr val="tx1"/>
                </a:solidFill>
                <a:latin typeface="Rockwell" panose="02060603020205020403" pitchFamily="18" charset="0"/>
              </a:defRPr>
            </a:lvl6pPr>
            <a:lvl7pPr marL="2971800" indent="-228600" defTabSz="912813" fontAlgn="base">
              <a:spcBef>
                <a:spcPct val="0"/>
              </a:spcBef>
              <a:spcAft>
                <a:spcPct val="0"/>
              </a:spcAft>
              <a:defRPr sz="2400">
                <a:solidFill>
                  <a:schemeClr val="tx1"/>
                </a:solidFill>
                <a:latin typeface="Rockwell" panose="02060603020205020403" pitchFamily="18" charset="0"/>
              </a:defRPr>
            </a:lvl7pPr>
            <a:lvl8pPr marL="3429000" indent="-228600" defTabSz="912813" fontAlgn="base">
              <a:spcBef>
                <a:spcPct val="0"/>
              </a:spcBef>
              <a:spcAft>
                <a:spcPct val="0"/>
              </a:spcAft>
              <a:defRPr sz="2400">
                <a:solidFill>
                  <a:schemeClr val="tx1"/>
                </a:solidFill>
                <a:latin typeface="Rockwell" panose="02060603020205020403" pitchFamily="18" charset="0"/>
              </a:defRPr>
            </a:lvl8pPr>
            <a:lvl9pPr marL="3886200" indent="-228600" defTabSz="912813" fontAlgn="base">
              <a:spcBef>
                <a:spcPct val="0"/>
              </a:spcBef>
              <a:spcAft>
                <a:spcPct val="0"/>
              </a:spcAft>
              <a:defRPr sz="2400">
                <a:solidFill>
                  <a:schemeClr val="tx1"/>
                </a:solidFill>
                <a:latin typeface="Rockwell" panose="02060603020205020403" pitchFamily="18" charset="0"/>
              </a:defRPr>
            </a:lvl9pPr>
          </a:lstStyle>
          <a:p>
            <a:pPr marL="228531" indent="-228531" defTabSz="914126" eaLnBrk="1" fontAlgn="auto" hangingPunct="1">
              <a:spcAft>
                <a:spcPts val="0"/>
              </a:spcAft>
              <a:defRPr/>
            </a:pPr>
            <a:r>
              <a:rPr lang="en-US" sz="2800" b="1" dirty="0">
                <a:solidFill>
                  <a:schemeClr val="accent2"/>
                </a:solidFill>
                <a:latin typeface="Times New Roman" pitchFamily="18" charset="0"/>
                <a:cs typeface="Times New Roman" pitchFamily="18" charset="0"/>
              </a:rPr>
              <a:t> </a:t>
            </a:r>
            <a:r>
              <a:rPr lang="vi-VN" sz="2800" b="1" dirty="0">
                <a:solidFill>
                  <a:schemeClr val="accent2"/>
                </a:solidFill>
                <a:latin typeface="Times New Roman" pitchFamily="18" charset="0"/>
                <a:cs typeface="Times New Roman" pitchFamily="18" charset="0"/>
              </a:rPr>
              <a:t>Cấp Giấy chứng nhận cơ sở đủ điều kiện an toàn </a:t>
            </a:r>
            <a:r>
              <a:rPr lang="vi-VN" sz="2800" b="1" dirty="0" smtClean="0">
                <a:solidFill>
                  <a:schemeClr val="accent2"/>
                </a:solidFill>
                <a:latin typeface="Times New Roman" pitchFamily="18" charset="0"/>
                <a:cs typeface="Times New Roman" pitchFamily="18" charset="0"/>
              </a:rPr>
              <a:t>thực</a:t>
            </a:r>
            <a:r>
              <a:rPr lang="en-US" sz="2800" b="1" dirty="0" smtClean="0">
                <a:solidFill>
                  <a:schemeClr val="accent2"/>
                </a:solidFill>
                <a:latin typeface="Times New Roman" pitchFamily="18" charset="0"/>
                <a:cs typeface="Times New Roman" pitchFamily="18" charset="0"/>
              </a:rPr>
              <a:t> </a:t>
            </a:r>
            <a:r>
              <a:rPr lang="vi-VN" sz="2800" b="1" dirty="0" smtClean="0">
                <a:solidFill>
                  <a:schemeClr val="accent2"/>
                </a:solidFill>
                <a:latin typeface="Times New Roman" pitchFamily="18" charset="0"/>
                <a:cs typeface="Times New Roman" pitchFamily="18" charset="0"/>
              </a:rPr>
              <a:t>phẩm</a:t>
            </a:r>
            <a:r>
              <a:rPr lang="en-US" sz="2800" b="1" dirty="0" smtClean="0">
                <a:solidFill>
                  <a:schemeClr val="accent2"/>
                </a:solidFill>
                <a:latin typeface="Times New Roman" pitchFamily="18" charset="0"/>
                <a:cs typeface="Times New Roman" pitchFamily="18" charset="0"/>
              </a:rPr>
              <a:t> </a:t>
            </a:r>
            <a:r>
              <a:rPr lang="en-US" sz="2800" b="1" dirty="0">
                <a:solidFill>
                  <a:schemeClr val="accent2"/>
                </a:solidFill>
                <a:latin typeface="Times New Roman" pitchFamily="18" charset="0"/>
                <a:cs typeface="Times New Roman" pitchFamily="18" charset="0"/>
              </a:rPr>
              <a:t>(</a:t>
            </a:r>
            <a:r>
              <a:rPr lang="en-US" sz="2800" b="1" dirty="0" err="1">
                <a:solidFill>
                  <a:schemeClr val="accent2"/>
                </a:solidFill>
                <a:latin typeface="Times New Roman" pitchFamily="18" charset="0"/>
                <a:cs typeface="Times New Roman" pitchFamily="18" charset="0"/>
              </a:rPr>
              <a:t>Điều</a:t>
            </a:r>
            <a:r>
              <a:rPr lang="en-US" sz="2800" b="1" dirty="0">
                <a:solidFill>
                  <a:schemeClr val="accent2"/>
                </a:solidFill>
                <a:latin typeface="Times New Roman" pitchFamily="18" charset="0"/>
                <a:cs typeface="Times New Roman" pitchFamily="18" charset="0"/>
              </a:rPr>
              <a:t> 11)</a:t>
            </a:r>
          </a:p>
        </p:txBody>
      </p:sp>
    </p:spTree>
  </p:cSld>
  <p:clrMapOvr>
    <a:masterClrMapping/>
  </p:clrMapOvr>
  <p:transition spd="med">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379413" y="1447800"/>
            <a:ext cx="10058400" cy="4953000"/>
          </a:xfrm>
        </p:spPr>
        <p:txBody>
          <a:bodyPr/>
          <a:lstStyle/>
          <a:p>
            <a:pPr marL="342900" indent="-342900" eaLnBrk="1" hangingPunct="1">
              <a:buFont typeface="Wingdings" pitchFamily="2" charset="2"/>
              <a:buChar char="Ø"/>
            </a:pPr>
            <a:r>
              <a:rPr lang="vi-VN" altLang="en-US" sz="2800" dirty="0" smtClean="0">
                <a:solidFill>
                  <a:schemeClr val="tx1"/>
                </a:solidFill>
                <a:latin typeface="Times New Roman" pitchFamily="18" charset="0"/>
                <a:cs typeface="Times New Roman" pitchFamily="18" charset="0"/>
              </a:rPr>
              <a:t>Sản xuất ban đầu nhỏ lẻ;</a:t>
            </a:r>
            <a:endParaRPr lang="en-US" altLang="en-US" sz="2800" dirty="0" smtClean="0">
              <a:solidFill>
                <a:schemeClr val="tx1"/>
              </a:solidFill>
              <a:latin typeface="Times New Roman" pitchFamily="18" charset="0"/>
              <a:cs typeface="Times New Roman" pitchFamily="18" charset="0"/>
            </a:endParaRPr>
          </a:p>
          <a:p>
            <a:pPr marL="342900" indent="-342900" eaLnBrk="1" hangingPunct="1">
              <a:buFont typeface="Wingdings" pitchFamily="2" charset="2"/>
              <a:buChar char="Ø"/>
            </a:pPr>
            <a:r>
              <a:rPr lang="vi-VN" altLang="en-US" sz="2800" dirty="0" smtClean="0">
                <a:solidFill>
                  <a:schemeClr val="tx1"/>
                </a:solidFill>
                <a:latin typeface="Times New Roman" pitchFamily="18" charset="0"/>
                <a:cs typeface="Times New Roman" pitchFamily="18" charset="0"/>
              </a:rPr>
              <a:t>Sản xuất, kinh doanh thực phẩm không có địa điểm cố định;</a:t>
            </a:r>
            <a:endParaRPr lang="en-US" altLang="en-US" sz="2800" dirty="0" smtClean="0">
              <a:solidFill>
                <a:schemeClr val="tx1"/>
              </a:solidFill>
              <a:latin typeface="Times New Roman" pitchFamily="18" charset="0"/>
              <a:cs typeface="Times New Roman" pitchFamily="18" charset="0"/>
            </a:endParaRPr>
          </a:p>
          <a:p>
            <a:pPr marL="342900" indent="-342900" eaLnBrk="1" hangingPunct="1">
              <a:buFont typeface="Wingdings" pitchFamily="2" charset="2"/>
              <a:buChar char="Ø"/>
            </a:pPr>
            <a:r>
              <a:rPr lang="vi-VN" altLang="en-US" sz="2800" dirty="0" smtClean="0">
                <a:solidFill>
                  <a:schemeClr val="tx1"/>
                </a:solidFill>
                <a:latin typeface="Times New Roman" pitchFamily="18" charset="0"/>
                <a:cs typeface="Times New Roman" pitchFamily="18" charset="0"/>
              </a:rPr>
              <a:t>Sơ chế nhỏ </a:t>
            </a:r>
            <a:r>
              <a:rPr lang="en-US" altLang="en-US" sz="2800" dirty="0" smtClean="0">
                <a:solidFill>
                  <a:schemeClr val="tx1"/>
                </a:solidFill>
                <a:latin typeface="Times New Roman" pitchFamily="18" charset="0"/>
                <a:cs typeface="Times New Roman" pitchFamily="18" charset="0"/>
              </a:rPr>
              <a:t>l</a:t>
            </a:r>
            <a:r>
              <a:rPr lang="vi-VN" altLang="en-US" sz="2800" dirty="0" smtClean="0">
                <a:solidFill>
                  <a:schemeClr val="tx1"/>
                </a:solidFill>
                <a:latin typeface="Times New Roman" pitchFamily="18" charset="0"/>
                <a:cs typeface="Times New Roman" pitchFamily="18" charset="0"/>
              </a:rPr>
              <a:t>ẻ;</a:t>
            </a:r>
            <a:endParaRPr lang="en-US" altLang="en-US" sz="2800" dirty="0" smtClean="0">
              <a:solidFill>
                <a:schemeClr val="tx1"/>
              </a:solidFill>
              <a:latin typeface="Times New Roman" pitchFamily="18" charset="0"/>
              <a:cs typeface="Times New Roman" pitchFamily="18" charset="0"/>
            </a:endParaRPr>
          </a:p>
          <a:p>
            <a:pPr marL="342900" indent="-342900" eaLnBrk="1" hangingPunct="1">
              <a:buFont typeface="Wingdings" pitchFamily="2" charset="2"/>
              <a:buChar char="Ø"/>
            </a:pPr>
            <a:r>
              <a:rPr lang="vi-VN" altLang="en-US" sz="2800" dirty="0" smtClean="0">
                <a:solidFill>
                  <a:schemeClr val="tx1"/>
                </a:solidFill>
                <a:latin typeface="Times New Roman" pitchFamily="18" charset="0"/>
                <a:cs typeface="Times New Roman" pitchFamily="18" charset="0"/>
              </a:rPr>
              <a:t>Kinh doanh thực phẩm nhỏ lẻ;</a:t>
            </a:r>
            <a:endParaRPr lang="en-US" altLang="en-US" sz="2800" dirty="0" smtClean="0">
              <a:solidFill>
                <a:schemeClr val="tx1"/>
              </a:solidFill>
              <a:latin typeface="Times New Roman" pitchFamily="18" charset="0"/>
              <a:cs typeface="Times New Roman" pitchFamily="18" charset="0"/>
            </a:endParaRPr>
          </a:p>
          <a:p>
            <a:pPr marL="342900" indent="-342900" eaLnBrk="1" hangingPunct="1">
              <a:buFont typeface="Wingdings" pitchFamily="2" charset="2"/>
              <a:buChar char="Ø"/>
            </a:pPr>
            <a:r>
              <a:rPr lang="vi-VN" altLang="en-US" sz="2800" dirty="0" smtClean="0">
                <a:solidFill>
                  <a:schemeClr val="tx1"/>
                </a:solidFill>
                <a:latin typeface="Times New Roman" pitchFamily="18" charset="0"/>
                <a:cs typeface="Times New Roman" pitchFamily="18" charset="0"/>
              </a:rPr>
              <a:t>Kinh doanh thực phẩm bao gói sẵn;</a:t>
            </a:r>
            <a:endParaRPr lang="en-US" altLang="en-US" sz="2800" dirty="0" smtClean="0">
              <a:solidFill>
                <a:schemeClr val="tx1"/>
              </a:solidFill>
              <a:latin typeface="Times New Roman" pitchFamily="18" charset="0"/>
              <a:cs typeface="Times New Roman" pitchFamily="18" charset="0"/>
            </a:endParaRPr>
          </a:p>
          <a:p>
            <a:pPr marL="342900" indent="-342900" eaLnBrk="1" hangingPunct="1">
              <a:buFont typeface="Wingdings" pitchFamily="2" charset="2"/>
              <a:buChar char="Ø"/>
            </a:pPr>
            <a:r>
              <a:rPr lang="vi-VN" altLang="en-US" sz="2800" dirty="0" smtClean="0">
                <a:solidFill>
                  <a:schemeClr val="tx1"/>
                </a:solidFill>
                <a:latin typeface="Times New Roman" pitchFamily="18" charset="0"/>
                <a:cs typeface="Times New Roman" pitchFamily="18" charset="0"/>
              </a:rPr>
              <a:t>Sản xuất, kinh doanh dụng cụ, vật liệu bao gói, chứa đựng thực phẩm;</a:t>
            </a:r>
            <a:endParaRPr lang="en-US" altLang="en-US" sz="2800" dirty="0" smtClean="0">
              <a:solidFill>
                <a:schemeClr val="tx1"/>
              </a:solidFill>
              <a:latin typeface="Times New Roman" pitchFamily="18" charset="0"/>
              <a:cs typeface="Times New Roman" pitchFamily="18" charset="0"/>
            </a:endParaRPr>
          </a:p>
          <a:p>
            <a:pPr marL="342900" indent="-342900" eaLnBrk="1" hangingPunct="1">
              <a:buFont typeface="Wingdings" pitchFamily="2" charset="2"/>
              <a:buChar char="Ø"/>
            </a:pPr>
            <a:r>
              <a:rPr lang="vi-VN" altLang="en-US" sz="2800" dirty="0" smtClean="0">
                <a:solidFill>
                  <a:schemeClr val="tx1"/>
                </a:solidFill>
                <a:latin typeface="Times New Roman" pitchFamily="18" charset="0"/>
                <a:cs typeface="Times New Roman" pitchFamily="18" charset="0"/>
              </a:rPr>
              <a:t>Nhà hàng trong khách sạn;</a:t>
            </a:r>
            <a:endParaRPr lang="en-US" altLang="en-US" sz="2800" dirty="0" smtClean="0">
              <a:solidFill>
                <a:schemeClr val="tx1"/>
              </a:solidFill>
              <a:latin typeface="Times New Roman" pitchFamily="18" charset="0"/>
              <a:cs typeface="Times New Roman" pitchFamily="18" charset="0"/>
            </a:endParaRPr>
          </a:p>
          <a:p>
            <a:pPr marL="342900" indent="-342900" algn="just" eaLnBrk="1" hangingPunct="1">
              <a:buFont typeface="Arial" charset="0"/>
              <a:buNone/>
            </a:pPr>
            <a:endParaRPr lang="en-US" altLang="en-US" sz="2800" dirty="0" smtClean="0">
              <a:solidFill>
                <a:schemeClr val="tx1"/>
              </a:solidFill>
              <a:latin typeface="Times New Roman" pitchFamily="18" charset="0"/>
              <a:cs typeface="Times New Roman" pitchFamily="18" charset="0"/>
            </a:endParaRPr>
          </a:p>
        </p:txBody>
      </p:sp>
      <p:sp>
        <p:nvSpPr>
          <p:cNvPr id="39939" name="Rectangle 1"/>
          <p:cNvSpPr>
            <a:spLocks noChangeArrowheads="1"/>
          </p:cNvSpPr>
          <p:nvPr/>
        </p:nvSpPr>
        <p:spPr bwMode="auto">
          <a:xfrm>
            <a:off x="684212" y="228600"/>
            <a:ext cx="8686800" cy="954088"/>
          </a:xfrm>
          <a:prstGeom prst="rect">
            <a:avLst/>
          </a:prstGeom>
          <a:noFill/>
          <a:ln w="9525">
            <a:noFill/>
            <a:miter lim="800000"/>
            <a:headEnd/>
            <a:tailEnd/>
          </a:ln>
        </p:spPr>
        <p:txBody>
          <a:bodyPr>
            <a:spAutoFit/>
          </a:bodyPr>
          <a:lstStyle/>
          <a:p>
            <a:pPr defTabSz="912813" eaLnBrk="1" hangingPunct="1"/>
            <a:r>
              <a:rPr lang="en-US" altLang="en-US" sz="2800" b="1" dirty="0" err="1">
                <a:solidFill>
                  <a:schemeClr val="accent2"/>
                </a:solidFill>
                <a:latin typeface="Times New Roman" pitchFamily="18" charset="0"/>
                <a:cs typeface="Times New Roman" pitchFamily="18" charset="0"/>
              </a:rPr>
              <a:t>Trường</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hợp</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miễn</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giấy</a:t>
            </a:r>
            <a:r>
              <a:rPr lang="en-US" altLang="en-US" sz="2800" b="1" dirty="0">
                <a:solidFill>
                  <a:schemeClr val="accent2"/>
                </a:solidFill>
                <a:latin typeface="Times New Roman" pitchFamily="18" charset="0"/>
                <a:cs typeface="Times New Roman" pitchFamily="18" charset="0"/>
              </a:rPr>
              <a:t> </a:t>
            </a:r>
            <a:r>
              <a:rPr lang="vi-VN" altLang="en-US" sz="2800" b="1" dirty="0">
                <a:solidFill>
                  <a:schemeClr val="accent2"/>
                </a:solidFill>
                <a:latin typeface="Times New Roman" pitchFamily="18" charset="0"/>
                <a:cs typeface="Times New Roman" pitchFamily="18" charset="0"/>
              </a:rPr>
              <a:t>chứng nhận cơ sở đủ điều kiện an toàn thực phẩm</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Điều</a:t>
            </a:r>
            <a:r>
              <a:rPr lang="en-US" altLang="en-US" sz="2800" b="1" dirty="0">
                <a:solidFill>
                  <a:schemeClr val="accent2"/>
                </a:solidFill>
                <a:latin typeface="Times New Roman" pitchFamily="18" charset="0"/>
                <a:cs typeface="Times New Roman" pitchFamily="18" charset="0"/>
              </a:rPr>
              <a:t> 12)</a:t>
            </a:r>
          </a:p>
        </p:txBody>
      </p:sp>
    </p:spTree>
  </p:cSld>
  <p:clrMapOvr>
    <a:masterClrMapping/>
  </p:clrMapOvr>
  <p:transition spd="med">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Content Placeholder 2"/>
          <p:cNvSpPr>
            <a:spLocks noGrp="1"/>
          </p:cNvSpPr>
          <p:nvPr>
            <p:ph idx="1"/>
          </p:nvPr>
        </p:nvSpPr>
        <p:spPr>
          <a:xfrm>
            <a:off x="379413" y="1447800"/>
            <a:ext cx="10058400" cy="6248400"/>
          </a:xfrm>
        </p:spPr>
        <p:txBody>
          <a:bodyPr/>
          <a:lstStyle/>
          <a:p>
            <a:pPr marL="342900" indent="-342900" algn="just" eaLnBrk="1" hangingPunct="1">
              <a:buFont typeface="Wingdings" pitchFamily="2" charset="2"/>
              <a:buChar char="Ø"/>
            </a:pPr>
            <a:r>
              <a:rPr lang="vi-VN" altLang="en-US" sz="2800" smtClean="0">
                <a:solidFill>
                  <a:schemeClr val="tx1"/>
                </a:solidFill>
                <a:latin typeface="Times New Roman" pitchFamily="18" charset="0"/>
                <a:cs typeface="Times New Roman" pitchFamily="18" charset="0"/>
              </a:rPr>
              <a:t>Bếp ăn tập thể không có đăng ký ngành nghề kinh doanh thực phẩm;</a:t>
            </a:r>
            <a:endParaRPr lang="en-US" altLang="en-US" sz="2800" smtClean="0">
              <a:solidFill>
                <a:schemeClr val="tx1"/>
              </a:solidFill>
              <a:latin typeface="Times New Roman" pitchFamily="18" charset="0"/>
              <a:cs typeface="Times New Roman" pitchFamily="18" charset="0"/>
            </a:endParaRPr>
          </a:p>
          <a:p>
            <a:pPr marL="342900" indent="-342900" algn="just" eaLnBrk="1" hangingPunct="1">
              <a:buFont typeface="Wingdings" pitchFamily="2" charset="2"/>
              <a:buChar char="Ø"/>
            </a:pPr>
            <a:r>
              <a:rPr lang="vi-VN" altLang="en-US" sz="2800" smtClean="0">
                <a:solidFill>
                  <a:schemeClr val="tx1"/>
                </a:solidFill>
                <a:latin typeface="Times New Roman" pitchFamily="18" charset="0"/>
                <a:cs typeface="Times New Roman" pitchFamily="18" charset="0"/>
              </a:rPr>
              <a:t>Kinh doanh thức ăn đường phố;</a:t>
            </a:r>
            <a:endParaRPr lang="en-US" altLang="en-US" sz="2800" smtClean="0">
              <a:solidFill>
                <a:schemeClr val="tx1"/>
              </a:solidFill>
              <a:latin typeface="Times New Roman" pitchFamily="18" charset="0"/>
              <a:cs typeface="Times New Roman" pitchFamily="18" charset="0"/>
            </a:endParaRPr>
          </a:p>
          <a:p>
            <a:pPr marL="342900" indent="-342900" algn="just" eaLnBrk="1" hangingPunct="1">
              <a:buFont typeface="Wingdings" pitchFamily="2" charset="2"/>
              <a:buChar char="Ø"/>
            </a:pPr>
            <a:r>
              <a:rPr lang="vi-VN" altLang="en-US" sz="2800" smtClean="0">
                <a:solidFill>
                  <a:schemeClr val="tx1"/>
                </a:solidFill>
                <a:latin typeface="Times New Roman" pitchFamily="18" charset="0"/>
                <a:cs typeface="Times New Roman" pitchFamily="18" charset="0"/>
              </a:rPr>
              <a:t>Cơ sở đã được cấp một trong các Giấy chứng nhận: Thực hành sản xuất tốt (GMP), Hệ thống phân tích mối nguy và điểm kiểm soát tới hạn (HACCP), Hệ thống quản lý an toàn thực phẩm ISO 22000, Tiêu chuẩn thực phẩm quốc tế (IFS), Tiêu chuẩn toàn cầu về an toàn thực phẩm (BRC), Chứng nhận hệ thống an toàn thực phẩm (FSSC 22000) hoặc tương đương còn hiệu lực.</a:t>
            </a:r>
            <a:endParaRPr lang="en-US" altLang="en-US" sz="2800" smtClean="0">
              <a:solidFill>
                <a:schemeClr val="tx1"/>
              </a:solidFill>
              <a:latin typeface="Times New Roman" pitchFamily="18" charset="0"/>
              <a:cs typeface="Times New Roman" pitchFamily="18" charset="0"/>
            </a:endParaRPr>
          </a:p>
          <a:p>
            <a:pPr marL="342900" indent="-342900" algn="just" eaLnBrk="1" hangingPunct="1">
              <a:buFont typeface="Arial" charset="0"/>
              <a:buNone/>
            </a:pPr>
            <a:endParaRPr lang="en-US" altLang="en-US" sz="2800" smtClean="0">
              <a:solidFill>
                <a:schemeClr val="tx1"/>
              </a:solidFill>
              <a:latin typeface="Times New Roman" pitchFamily="18" charset="0"/>
              <a:cs typeface="Times New Roman" pitchFamily="18" charset="0"/>
            </a:endParaRPr>
          </a:p>
        </p:txBody>
      </p:sp>
      <p:sp>
        <p:nvSpPr>
          <p:cNvPr id="40963" name="Rectangle 1"/>
          <p:cNvSpPr>
            <a:spLocks noChangeArrowheads="1"/>
          </p:cNvSpPr>
          <p:nvPr/>
        </p:nvSpPr>
        <p:spPr bwMode="auto">
          <a:xfrm>
            <a:off x="608013" y="381000"/>
            <a:ext cx="8686800" cy="954088"/>
          </a:xfrm>
          <a:prstGeom prst="rect">
            <a:avLst/>
          </a:prstGeom>
          <a:noFill/>
          <a:ln w="9525">
            <a:noFill/>
            <a:miter lim="800000"/>
            <a:headEnd/>
            <a:tailEnd/>
          </a:ln>
        </p:spPr>
        <p:txBody>
          <a:bodyPr>
            <a:spAutoFit/>
          </a:bodyPr>
          <a:lstStyle/>
          <a:p>
            <a:pPr defTabSz="912813" eaLnBrk="1" hangingPunct="1"/>
            <a:r>
              <a:rPr lang="en-US" altLang="en-US" sz="2800" b="1">
                <a:solidFill>
                  <a:schemeClr val="accent2"/>
                </a:solidFill>
                <a:latin typeface="Times New Roman" pitchFamily="18" charset="0"/>
                <a:cs typeface="Times New Roman" pitchFamily="18" charset="0"/>
              </a:rPr>
              <a:t>Trường hợp miễn giấy </a:t>
            </a:r>
            <a:r>
              <a:rPr lang="vi-VN" altLang="en-US" sz="2800" b="1">
                <a:solidFill>
                  <a:schemeClr val="accent2"/>
                </a:solidFill>
                <a:latin typeface="Times New Roman" pitchFamily="18" charset="0"/>
                <a:cs typeface="Times New Roman" pitchFamily="18" charset="0"/>
              </a:rPr>
              <a:t>chứng nhận cơ sở đủ điều kiện an toàn thực phẩm</a:t>
            </a:r>
            <a:r>
              <a:rPr lang="en-US" altLang="en-US" sz="2800" b="1">
                <a:solidFill>
                  <a:schemeClr val="accent2"/>
                </a:solidFill>
                <a:latin typeface="Times New Roman" pitchFamily="18" charset="0"/>
                <a:cs typeface="Times New Roman" pitchFamily="18" charset="0"/>
              </a:rPr>
              <a:t> (tiếp...)</a:t>
            </a:r>
          </a:p>
        </p:txBody>
      </p:sp>
    </p:spTree>
  </p:cSld>
  <p:clrMapOvr>
    <a:masterClrMapping/>
  </p:clrMapOvr>
  <p:transition spd="med">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760413" y="2133600"/>
            <a:ext cx="8001000" cy="1981200"/>
          </a:xfrm>
        </p:spPr>
        <p:txBody>
          <a:bodyPr/>
          <a:lstStyle/>
          <a:p>
            <a:pPr algn="ctr" eaLnBrk="1" hangingPunct="1"/>
            <a:r>
              <a:rPr lang="en-US" altLang="en-US" sz="4000" b="1" dirty="0" smtClean="0">
                <a:solidFill>
                  <a:schemeClr val="accent2"/>
                </a:solidFill>
                <a:latin typeface="Times New Roman" pitchFamily="18" charset="0"/>
                <a:cs typeface="Times New Roman" pitchFamily="18" charset="0"/>
              </a:rPr>
              <a:t>KIỂM TRA NHÀ NƯỚC VỀ THỰC PHẨM NHẬP KHẨU</a:t>
            </a:r>
          </a:p>
        </p:txBody>
      </p:sp>
    </p:spTree>
  </p:cSld>
  <p:clrMapOvr>
    <a:masterClrMapping/>
  </p:clrMapOvr>
  <p:transition spd="med">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Content Placeholder 2"/>
          <p:cNvSpPr>
            <a:spLocks noGrp="1"/>
          </p:cNvSpPr>
          <p:nvPr>
            <p:ph idx="1"/>
          </p:nvPr>
        </p:nvSpPr>
        <p:spPr>
          <a:xfrm>
            <a:off x="323850" y="1371600"/>
            <a:ext cx="9275763" cy="6248400"/>
          </a:xfrm>
        </p:spPr>
        <p:txBody>
          <a:bodyPr/>
          <a:lstStyle/>
          <a:p>
            <a:pPr marL="0" indent="0" algn="just" eaLnBrk="1" hangingPunct="1">
              <a:buFont typeface="Wingdings 3" pitchFamily="18" charset="2"/>
              <a:buNone/>
            </a:pPr>
            <a:r>
              <a:rPr lang="vi-VN" altLang="en-US" sz="2800" smtClean="0">
                <a:solidFill>
                  <a:schemeClr val="tx1"/>
                </a:solidFill>
                <a:latin typeface="Times New Roman" pitchFamily="18" charset="0"/>
                <a:cs typeface="Times New Roman" pitchFamily="18" charset="0"/>
              </a:rPr>
              <a:t>1. Sản phẩm đã được cấp Giấy tiếp nhận đăng ký bản công bố sản phẩm.</a:t>
            </a:r>
            <a:endParaRPr lang="en-US" altLang="en-US" sz="2800" smtClean="0">
              <a:solidFill>
                <a:schemeClr val="tx1"/>
              </a:solidFill>
              <a:latin typeface="Times New Roman" pitchFamily="18" charset="0"/>
              <a:cs typeface="Times New Roman" pitchFamily="18" charset="0"/>
            </a:endParaRPr>
          </a:p>
          <a:p>
            <a:pPr marL="0" indent="0" algn="just" eaLnBrk="1" hangingPunct="1">
              <a:buFont typeface="Wingdings 3" pitchFamily="18" charset="2"/>
              <a:buNone/>
            </a:pPr>
            <a:r>
              <a:rPr lang="vi-VN" altLang="en-US" sz="2800" smtClean="0">
                <a:solidFill>
                  <a:schemeClr val="tx1"/>
                </a:solidFill>
                <a:latin typeface="Times New Roman" pitchFamily="18" charset="0"/>
                <a:cs typeface="Times New Roman" pitchFamily="18" charset="0"/>
              </a:rPr>
              <a:t>2. Sản phẩm mang theo người nhập cảnh, gửi trước hoặc gửi sau chuyến đi của người nhập cảnh để phục vụ cho nhu cầu sinh hoạt hoặc mục đích chuy</a:t>
            </a:r>
            <a:r>
              <a:rPr lang="en-US" altLang="en-US" sz="2800" smtClean="0">
                <a:solidFill>
                  <a:schemeClr val="tx1"/>
                </a:solidFill>
                <a:latin typeface="Times New Roman" pitchFamily="18" charset="0"/>
                <a:cs typeface="Times New Roman" pitchFamily="18" charset="0"/>
              </a:rPr>
              <a:t>ế</a:t>
            </a:r>
            <a:r>
              <a:rPr lang="vi-VN" altLang="en-US" sz="2800" smtClean="0">
                <a:solidFill>
                  <a:schemeClr val="tx1"/>
                </a:solidFill>
                <a:latin typeface="Times New Roman" pitchFamily="18" charset="0"/>
                <a:cs typeface="Times New Roman" pitchFamily="18" charset="0"/>
              </a:rPr>
              <a:t>n đi; quà bi</a:t>
            </a:r>
            <a:r>
              <a:rPr lang="en-US" altLang="en-US" sz="2800" smtClean="0">
                <a:solidFill>
                  <a:schemeClr val="tx1"/>
                </a:solidFill>
                <a:latin typeface="Times New Roman" pitchFamily="18" charset="0"/>
                <a:cs typeface="Times New Roman" pitchFamily="18" charset="0"/>
              </a:rPr>
              <a:t>ế</a:t>
            </a:r>
            <a:r>
              <a:rPr lang="vi-VN" altLang="en-US" sz="2800" smtClean="0">
                <a:solidFill>
                  <a:schemeClr val="tx1"/>
                </a:solidFill>
                <a:latin typeface="Times New Roman" pitchFamily="18" charset="0"/>
                <a:cs typeface="Times New Roman" pitchFamily="18" charset="0"/>
              </a:rPr>
              <a:t>u, quà tặng trong định mức mi</a:t>
            </a:r>
            <a:r>
              <a:rPr lang="en-US" altLang="en-US" sz="2800" smtClean="0">
                <a:solidFill>
                  <a:schemeClr val="tx1"/>
                </a:solidFill>
                <a:latin typeface="Times New Roman" pitchFamily="18" charset="0"/>
                <a:cs typeface="Times New Roman" pitchFamily="18" charset="0"/>
              </a:rPr>
              <a:t>ễ</a:t>
            </a:r>
            <a:r>
              <a:rPr lang="vi-VN" altLang="en-US" sz="2800" smtClean="0">
                <a:solidFill>
                  <a:schemeClr val="tx1"/>
                </a:solidFill>
                <a:latin typeface="Times New Roman" pitchFamily="18" charset="0"/>
                <a:cs typeface="Times New Roman" pitchFamily="18" charset="0"/>
              </a:rPr>
              <a:t>n thu</a:t>
            </a:r>
            <a:r>
              <a:rPr lang="en-US" altLang="en-US" sz="2800" smtClean="0">
                <a:solidFill>
                  <a:schemeClr val="tx1"/>
                </a:solidFill>
                <a:latin typeface="Times New Roman" pitchFamily="18" charset="0"/>
                <a:cs typeface="Times New Roman" pitchFamily="18" charset="0"/>
              </a:rPr>
              <a:t>ế </a:t>
            </a:r>
            <a:r>
              <a:rPr lang="vi-VN" altLang="en-US" sz="2800" smtClean="0">
                <a:solidFill>
                  <a:schemeClr val="tx1"/>
                </a:solidFill>
                <a:latin typeface="Times New Roman" pitchFamily="18" charset="0"/>
                <a:cs typeface="Times New Roman" pitchFamily="18" charset="0"/>
              </a:rPr>
              <a:t>nhập kh</a:t>
            </a:r>
            <a:r>
              <a:rPr lang="en-US" altLang="en-US" sz="2800" smtClean="0">
                <a:solidFill>
                  <a:schemeClr val="tx1"/>
                </a:solidFill>
                <a:latin typeface="Times New Roman" pitchFamily="18" charset="0"/>
                <a:cs typeface="Times New Roman" pitchFamily="18" charset="0"/>
              </a:rPr>
              <a:t>ẩ</a:t>
            </a:r>
            <a:r>
              <a:rPr lang="vi-VN" altLang="en-US" sz="2800" smtClean="0">
                <a:solidFill>
                  <a:schemeClr val="tx1"/>
                </a:solidFill>
                <a:latin typeface="Times New Roman" pitchFamily="18" charset="0"/>
                <a:cs typeface="Times New Roman" pitchFamily="18" charset="0"/>
              </a:rPr>
              <a:t>u theo quy định của pháp luật về thuế.</a:t>
            </a:r>
            <a:endParaRPr lang="en-US" altLang="en-US" sz="2800" smtClean="0">
              <a:solidFill>
                <a:schemeClr val="tx1"/>
              </a:solidFill>
              <a:latin typeface="Times New Roman" pitchFamily="18" charset="0"/>
              <a:cs typeface="Times New Roman" pitchFamily="18" charset="0"/>
            </a:endParaRPr>
          </a:p>
          <a:p>
            <a:pPr marL="0" indent="0" algn="just" eaLnBrk="1" hangingPunct="1">
              <a:buFont typeface="Wingdings 3" pitchFamily="18" charset="2"/>
              <a:buNone/>
            </a:pPr>
            <a:r>
              <a:rPr lang="vi-VN" altLang="en-US" sz="2800" smtClean="0">
                <a:solidFill>
                  <a:schemeClr val="tx1"/>
                </a:solidFill>
                <a:latin typeface="Times New Roman" pitchFamily="18" charset="0"/>
                <a:cs typeface="Times New Roman" pitchFamily="18" charset="0"/>
              </a:rPr>
              <a:t>3. Sản phẩm nhập khẩu dùng cho cá nhân của đối tượng được hưởng quyền ưu đãi, miễn trừ ngoại giao.</a:t>
            </a:r>
            <a:endParaRPr lang="en-US" altLang="en-US" sz="2800" smtClean="0">
              <a:solidFill>
                <a:schemeClr val="tx1"/>
              </a:solidFill>
              <a:latin typeface="Times New Roman" pitchFamily="18" charset="0"/>
              <a:cs typeface="Times New Roman" pitchFamily="18" charset="0"/>
            </a:endParaRPr>
          </a:p>
          <a:p>
            <a:pPr marL="0" indent="0" algn="just" eaLnBrk="1" hangingPunct="1">
              <a:buFont typeface="Wingdings 3" pitchFamily="18" charset="2"/>
              <a:buNone/>
            </a:pPr>
            <a:endParaRPr lang="en-US" altLang="en-US" sz="2800" smtClean="0">
              <a:solidFill>
                <a:schemeClr val="tx1"/>
              </a:solidFill>
              <a:latin typeface="Times New Roman" pitchFamily="18" charset="0"/>
              <a:cs typeface="Times New Roman" pitchFamily="18" charset="0"/>
            </a:endParaRPr>
          </a:p>
        </p:txBody>
      </p:sp>
      <p:sp>
        <p:nvSpPr>
          <p:cNvPr id="4" name="Title 1"/>
          <p:cNvSpPr txBox="1">
            <a:spLocks/>
          </p:cNvSpPr>
          <p:nvPr/>
        </p:nvSpPr>
        <p:spPr>
          <a:xfrm>
            <a:off x="227013" y="381000"/>
            <a:ext cx="9372600" cy="914400"/>
          </a:xfrm>
          <a:prstGeom prst="rect">
            <a:avLst/>
          </a:prstGeom>
        </p:spPr>
        <p:txBody>
          <a:bodyPr anchor="ctr">
            <a:normAutofit lnSpcReduction="10000"/>
          </a:bodyPr>
          <a:lstStyle>
            <a:lvl1pPr defTabSz="912813">
              <a:defRPr sz="2400">
                <a:solidFill>
                  <a:schemeClr val="tx1"/>
                </a:solidFill>
                <a:latin typeface="Rockwell" panose="02060603020205020403" pitchFamily="18" charset="0"/>
              </a:defRPr>
            </a:lvl1pPr>
            <a:lvl2pPr marL="742950" indent="-285750" defTabSz="912813">
              <a:defRPr sz="2400">
                <a:solidFill>
                  <a:schemeClr val="tx1"/>
                </a:solidFill>
                <a:latin typeface="Rockwell" panose="02060603020205020403" pitchFamily="18" charset="0"/>
              </a:defRPr>
            </a:lvl2pPr>
            <a:lvl3pPr marL="1143000" indent="-228600" defTabSz="912813">
              <a:defRPr sz="2400">
                <a:solidFill>
                  <a:schemeClr val="tx1"/>
                </a:solidFill>
                <a:latin typeface="Rockwell" panose="02060603020205020403" pitchFamily="18" charset="0"/>
              </a:defRPr>
            </a:lvl3pPr>
            <a:lvl4pPr marL="1600200" indent="-228600" defTabSz="912813">
              <a:defRPr sz="2400">
                <a:solidFill>
                  <a:schemeClr val="tx1"/>
                </a:solidFill>
                <a:latin typeface="Rockwell" panose="02060603020205020403" pitchFamily="18" charset="0"/>
              </a:defRPr>
            </a:lvl4pPr>
            <a:lvl5pPr marL="2057400" indent="-228600" defTabSz="912813">
              <a:defRPr sz="2400">
                <a:solidFill>
                  <a:schemeClr val="tx1"/>
                </a:solidFill>
                <a:latin typeface="Rockwell" panose="02060603020205020403" pitchFamily="18" charset="0"/>
              </a:defRPr>
            </a:lvl5pPr>
            <a:lvl6pPr marL="2514600" indent="-228600" defTabSz="912813" fontAlgn="base">
              <a:spcBef>
                <a:spcPct val="0"/>
              </a:spcBef>
              <a:spcAft>
                <a:spcPct val="0"/>
              </a:spcAft>
              <a:defRPr sz="2400">
                <a:solidFill>
                  <a:schemeClr val="tx1"/>
                </a:solidFill>
                <a:latin typeface="Rockwell" panose="02060603020205020403" pitchFamily="18" charset="0"/>
              </a:defRPr>
            </a:lvl6pPr>
            <a:lvl7pPr marL="2971800" indent="-228600" defTabSz="912813" fontAlgn="base">
              <a:spcBef>
                <a:spcPct val="0"/>
              </a:spcBef>
              <a:spcAft>
                <a:spcPct val="0"/>
              </a:spcAft>
              <a:defRPr sz="2400">
                <a:solidFill>
                  <a:schemeClr val="tx1"/>
                </a:solidFill>
                <a:latin typeface="Rockwell" panose="02060603020205020403" pitchFamily="18" charset="0"/>
              </a:defRPr>
            </a:lvl7pPr>
            <a:lvl8pPr marL="3429000" indent="-228600" defTabSz="912813" fontAlgn="base">
              <a:spcBef>
                <a:spcPct val="0"/>
              </a:spcBef>
              <a:spcAft>
                <a:spcPct val="0"/>
              </a:spcAft>
              <a:defRPr sz="2400">
                <a:solidFill>
                  <a:schemeClr val="tx1"/>
                </a:solidFill>
                <a:latin typeface="Rockwell" panose="02060603020205020403" pitchFamily="18" charset="0"/>
              </a:defRPr>
            </a:lvl8pPr>
            <a:lvl9pPr marL="3886200" indent="-228600" defTabSz="912813" fontAlgn="base">
              <a:spcBef>
                <a:spcPct val="0"/>
              </a:spcBef>
              <a:spcAft>
                <a:spcPct val="0"/>
              </a:spcAft>
              <a:defRPr sz="2400">
                <a:solidFill>
                  <a:schemeClr val="tx1"/>
                </a:solidFill>
                <a:latin typeface="Rockwell" panose="02060603020205020403" pitchFamily="18" charset="0"/>
              </a:defRPr>
            </a:lvl9pPr>
          </a:lstStyle>
          <a:p>
            <a:pPr defTabSz="914126" eaLnBrk="1" fontAlgn="auto" hangingPunct="1">
              <a:spcBef>
                <a:spcPts val="0"/>
              </a:spcBef>
              <a:spcAft>
                <a:spcPts val="0"/>
              </a:spcAft>
              <a:defRPr/>
            </a:pPr>
            <a:r>
              <a:rPr lang="en-US" sz="2800" b="1" dirty="0" err="1">
                <a:solidFill>
                  <a:schemeClr val="accent2"/>
                </a:solidFill>
                <a:latin typeface="Times New Roman" panose="02020603050405020304" pitchFamily="18" charset="0"/>
                <a:cs typeface="Times New Roman" panose="02020603050405020304" pitchFamily="18" charset="0"/>
              </a:rPr>
              <a:t>Trường</a:t>
            </a:r>
            <a:r>
              <a:rPr lang="en-US" sz="2800" b="1" dirty="0">
                <a:solidFill>
                  <a:schemeClr val="accent2"/>
                </a:solidFill>
                <a:latin typeface="Times New Roman" panose="02020603050405020304" pitchFamily="18" charset="0"/>
                <a:cs typeface="Times New Roman" panose="02020603050405020304" pitchFamily="18" charset="0"/>
              </a:rPr>
              <a:t> </a:t>
            </a:r>
            <a:r>
              <a:rPr lang="en-US" sz="2800" b="1" dirty="0" err="1">
                <a:solidFill>
                  <a:schemeClr val="accent2"/>
                </a:solidFill>
                <a:latin typeface="Times New Roman" panose="02020603050405020304" pitchFamily="18" charset="0"/>
                <a:cs typeface="Times New Roman" panose="02020603050405020304" pitchFamily="18" charset="0"/>
              </a:rPr>
              <a:t>hợp</a:t>
            </a:r>
            <a:r>
              <a:rPr lang="en-US" sz="2800" b="1" dirty="0">
                <a:solidFill>
                  <a:schemeClr val="accent2"/>
                </a:solidFill>
                <a:latin typeface="Times New Roman" panose="02020603050405020304" pitchFamily="18" charset="0"/>
                <a:cs typeface="Times New Roman" panose="02020603050405020304" pitchFamily="18" charset="0"/>
              </a:rPr>
              <a:t> </a:t>
            </a:r>
            <a:r>
              <a:rPr lang="en-US" sz="2800" b="1" dirty="0" err="1">
                <a:solidFill>
                  <a:schemeClr val="accent2"/>
                </a:solidFill>
                <a:latin typeface="Times New Roman" panose="02020603050405020304" pitchFamily="18" charset="0"/>
                <a:cs typeface="Times New Roman" panose="02020603050405020304" pitchFamily="18" charset="0"/>
              </a:rPr>
              <a:t>miễn</a:t>
            </a:r>
            <a:r>
              <a:rPr lang="en-US" sz="2800" b="1" dirty="0">
                <a:solidFill>
                  <a:schemeClr val="accent2"/>
                </a:solidFill>
                <a:latin typeface="Times New Roman" panose="02020603050405020304" pitchFamily="18" charset="0"/>
                <a:cs typeface="Times New Roman" panose="02020603050405020304" pitchFamily="18" charset="0"/>
              </a:rPr>
              <a:t> </a:t>
            </a:r>
            <a:r>
              <a:rPr lang="en-US" sz="2800" b="1" dirty="0" err="1">
                <a:solidFill>
                  <a:schemeClr val="accent2"/>
                </a:solidFill>
                <a:latin typeface="Times New Roman" panose="02020603050405020304" pitchFamily="18" charset="0"/>
                <a:cs typeface="Times New Roman" panose="02020603050405020304" pitchFamily="18" charset="0"/>
              </a:rPr>
              <a:t>kiểm</a:t>
            </a:r>
            <a:r>
              <a:rPr lang="en-US" sz="2800" b="1" dirty="0">
                <a:solidFill>
                  <a:schemeClr val="accent2"/>
                </a:solidFill>
                <a:latin typeface="Times New Roman" panose="02020603050405020304" pitchFamily="18" charset="0"/>
                <a:cs typeface="Times New Roman" panose="02020603050405020304" pitchFamily="18" charset="0"/>
              </a:rPr>
              <a:t> </a:t>
            </a:r>
            <a:r>
              <a:rPr lang="en-US" sz="2800" b="1" dirty="0" err="1">
                <a:solidFill>
                  <a:schemeClr val="accent2"/>
                </a:solidFill>
                <a:latin typeface="Times New Roman" panose="02020603050405020304" pitchFamily="18" charset="0"/>
                <a:cs typeface="Times New Roman" panose="02020603050405020304" pitchFamily="18" charset="0"/>
              </a:rPr>
              <a:t>tra</a:t>
            </a:r>
            <a:r>
              <a:rPr lang="en-US" sz="2800" b="1" dirty="0">
                <a:solidFill>
                  <a:schemeClr val="accent2"/>
                </a:solidFill>
                <a:latin typeface="Times New Roman" panose="02020603050405020304" pitchFamily="18" charset="0"/>
                <a:cs typeface="Times New Roman" panose="02020603050405020304" pitchFamily="18" charset="0"/>
              </a:rPr>
              <a:t> </a:t>
            </a:r>
            <a:r>
              <a:rPr lang="en-US" sz="2800" b="1" dirty="0" err="1">
                <a:solidFill>
                  <a:schemeClr val="accent2"/>
                </a:solidFill>
                <a:latin typeface="Times New Roman" panose="02020603050405020304" pitchFamily="18" charset="0"/>
                <a:cs typeface="Times New Roman" panose="02020603050405020304" pitchFamily="18" charset="0"/>
              </a:rPr>
              <a:t>nhà</a:t>
            </a:r>
            <a:r>
              <a:rPr lang="en-US" sz="2800" b="1" dirty="0">
                <a:solidFill>
                  <a:schemeClr val="accent2"/>
                </a:solidFill>
                <a:latin typeface="Times New Roman" panose="02020603050405020304" pitchFamily="18" charset="0"/>
                <a:cs typeface="Times New Roman" panose="02020603050405020304" pitchFamily="18" charset="0"/>
              </a:rPr>
              <a:t> </a:t>
            </a:r>
            <a:r>
              <a:rPr lang="en-US" sz="2800" b="1" dirty="0" err="1">
                <a:solidFill>
                  <a:schemeClr val="accent2"/>
                </a:solidFill>
                <a:latin typeface="Times New Roman" panose="02020603050405020304" pitchFamily="18" charset="0"/>
                <a:cs typeface="Times New Roman" panose="02020603050405020304" pitchFamily="18" charset="0"/>
              </a:rPr>
              <a:t>nước</a:t>
            </a:r>
            <a:r>
              <a:rPr lang="en-US" sz="2800" b="1" dirty="0">
                <a:solidFill>
                  <a:schemeClr val="accent2"/>
                </a:solidFill>
                <a:latin typeface="Times New Roman" panose="02020603050405020304" pitchFamily="18" charset="0"/>
                <a:cs typeface="Times New Roman" panose="02020603050405020304" pitchFamily="18" charset="0"/>
              </a:rPr>
              <a:t> </a:t>
            </a:r>
            <a:endParaRPr lang="en-US" sz="2800" b="1" dirty="0" smtClean="0">
              <a:solidFill>
                <a:schemeClr val="accent2"/>
              </a:solidFill>
              <a:latin typeface="Times New Roman" panose="02020603050405020304" pitchFamily="18" charset="0"/>
              <a:cs typeface="Times New Roman" panose="02020603050405020304" pitchFamily="18" charset="0"/>
            </a:endParaRPr>
          </a:p>
          <a:p>
            <a:pPr defTabSz="914126" eaLnBrk="1" fontAlgn="auto" hangingPunct="1">
              <a:spcBef>
                <a:spcPts val="0"/>
              </a:spcBef>
              <a:spcAft>
                <a:spcPts val="0"/>
              </a:spcAft>
              <a:defRPr/>
            </a:pPr>
            <a:r>
              <a:rPr lang="en-US" sz="2800" b="1" dirty="0" smtClean="0">
                <a:solidFill>
                  <a:schemeClr val="accent2"/>
                </a:solidFill>
                <a:latin typeface="Times New Roman" panose="02020603050405020304" pitchFamily="18" charset="0"/>
                <a:cs typeface="Times New Roman" panose="02020603050405020304" pitchFamily="18" charset="0"/>
              </a:rPr>
              <a:t>(</a:t>
            </a:r>
            <a:r>
              <a:rPr lang="en-US" sz="2800" b="1" dirty="0" err="1">
                <a:solidFill>
                  <a:schemeClr val="accent2"/>
                </a:solidFill>
                <a:latin typeface="Times New Roman" panose="02020603050405020304" pitchFamily="18" charset="0"/>
                <a:cs typeface="Times New Roman" panose="02020603050405020304" pitchFamily="18" charset="0"/>
              </a:rPr>
              <a:t>trừ</a:t>
            </a:r>
            <a:r>
              <a:rPr lang="en-US" sz="2800" b="1" dirty="0">
                <a:solidFill>
                  <a:schemeClr val="accent2"/>
                </a:solidFill>
                <a:latin typeface="Times New Roman" panose="02020603050405020304" pitchFamily="18" charset="0"/>
                <a:cs typeface="Times New Roman" panose="02020603050405020304" pitchFamily="18" charset="0"/>
              </a:rPr>
              <a:t> </a:t>
            </a:r>
            <a:r>
              <a:rPr lang="en-US" sz="2800" b="1" dirty="0" err="1">
                <a:solidFill>
                  <a:schemeClr val="accent2"/>
                </a:solidFill>
                <a:latin typeface="Times New Roman" panose="02020603050405020304" pitchFamily="18" charset="0"/>
                <a:cs typeface="Times New Roman" panose="02020603050405020304" pitchFamily="18" charset="0"/>
              </a:rPr>
              <a:t>các</a:t>
            </a:r>
            <a:r>
              <a:rPr lang="en-US" sz="2800" b="1" dirty="0">
                <a:solidFill>
                  <a:schemeClr val="accent2"/>
                </a:solidFill>
                <a:latin typeface="Times New Roman" panose="02020603050405020304" pitchFamily="18" charset="0"/>
                <a:cs typeface="Times New Roman" panose="02020603050405020304" pitchFamily="18" charset="0"/>
              </a:rPr>
              <a:t> </a:t>
            </a:r>
            <a:r>
              <a:rPr lang="en-US" sz="2800" b="1" dirty="0" err="1">
                <a:solidFill>
                  <a:schemeClr val="accent2"/>
                </a:solidFill>
                <a:latin typeface="Times New Roman" panose="02020603050405020304" pitchFamily="18" charset="0"/>
                <a:cs typeface="Times New Roman" panose="02020603050405020304" pitchFamily="18" charset="0"/>
              </a:rPr>
              <a:t>sản</a:t>
            </a:r>
            <a:r>
              <a:rPr lang="en-US" sz="2800" b="1" dirty="0">
                <a:solidFill>
                  <a:schemeClr val="accent2"/>
                </a:solidFill>
                <a:latin typeface="Times New Roman" panose="02020603050405020304" pitchFamily="18" charset="0"/>
                <a:cs typeface="Times New Roman" panose="02020603050405020304" pitchFamily="18" charset="0"/>
              </a:rPr>
              <a:t> </a:t>
            </a:r>
            <a:r>
              <a:rPr lang="en-US" sz="2800" b="1" dirty="0" err="1">
                <a:solidFill>
                  <a:schemeClr val="accent2"/>
                </a:solidFill>
                <a:latin typeface="Times New Roman" panose="02020603050405020304" pitchFamily="18" charset="0"/>
                <a:cs typeface="Times New Roman" panose="02020603050405020304" pitchFamily="18" charset="0"/>
              </a:rPr>
              <a:t>phẩm</a:t>
            </a:r>
            <a:r>
              <a:rPr lang="en-US" sz="2800" b="1" dirty="0">
                <a:solidFill>
                  <a:schemeClr val="accent2"/>
                </a:solidFill>
                <a:latin typeface="Times New Roman" panose="02020603050405020304" pitchFamily="18" charset="0"/>
                <a:cs typeface="Times New Roman" panose="02020603050405020304" pitchFamily="18" charset="0"/>
              </a:rPr>
              <a:t> </a:t>
            </a:r>
            <a:r>
              <a:rPr lang="en-US" sz="2800" b="1" dirty="0" err="1">
                <a:solidFill>
                  <a:schemeClr val="accent2"/>
                </a:solidFill>
                <a:latin typeface="Times New Roman" panose="02020603050405020304" pitchFamily="18" charset="0"/>
                <a:cs typeface="Times New Roman" panose="02020603050405020304" pitchFamily="18" charset="0"/>
              </a:rPr>
              <a:t>có</a:t>
            </a:r>
            <a:r>
              <a:rPr lang="en-US" sz="2800" b="1" dirty="0">
                <a:solidFill>
                  <a:schemeClr val="accent2"/>
                </a:solidFill>
                <a:latin typeface="Times New Roman" panose="02020603050405020304" pitchFamily="18" charset="0"/>
                <a:cs typeface="Times New Roman" panose="02020603050405020304" pitchFamily="18" charset="0"/>
              </a:rPr>
              <a:t> </a:t>
            </a:r>
            <a:r>
              <a:rPr lang="en-US" sz="2800" b="1" dirty="0" err="1">
                <a:solidFill>
                  <a:schemeClr val="accent2"/>
                </a:solidFill>
                <a:latin typeface="Times New Roman" panose="02020603050405020304" pitchFamily="18" charset="0"/>
                <a:cs typeface="Times New Roman" panose="02020603050405020304" pitchFamily="18" charset="0"/>
              </a:rPr>
              <a:t>cảnh</a:t>
            </a:r>
            <a:r>
              <a:rPr lang="en-US" sz="2800" b="1" dirty="0">
                <a:solidFill>
                  <a:schemeClr val="accent2"/>
                </a:solidFill>
                <a:latin typeface="Times New Roman" panose="02020603050405020304" pitchFamily="18" charset="0"/>
                <a:cs typeface="Times New Roman" panose="02020603050405020304" pitchFamily="18" charset="0"/>
              </a:rPr>
              <a:t> </a:t>
            </a:r>
            <a:r>
              <a:rPr lang="en-US" sz="2800" b="1" dirty="0" err="1">
                <a:solidFill>
                  <a:schemeClr val="accent2"/>
                </a:solidFill>
                <a:latin typeface="Times New Roman" panose="02020603050405020304" pitchFamily="18" charset="0"/>
                <a:cs typeface="Times New Roman" panose="02020603050405020304" pitchFamily="18" charset="0"/>
              </a:rPr>
              <a:t>báo</a:t>
            </a:r>
            <a:r>
              <a:rPr lang="en-US" sz="2800" b="1" dirty="0">
                <a:solidFill>
                  <a:schemeClr val="accent2"/>
                </a:solidFill>
                <a:latin typeface="Times New Roman" panose="02020603050405020304" pitchFamily="18" charset="0"/>
                <a:cs typeface="Times New Roman" panose="02020603050405020304" pitchFamily="18" charset="0"/>
              </a:rPr>
              <a:t>) (</a:t>
            </a:r>
            <a:r>
              <a:rPr lang="en-US" sz="2800" b="1" dirty="0" err="1">
                <a:solidFill>
                  <a:schemeClr val="accent2"/>
                </a:solidFill>
                <a:latin typeface="Times New Roman" panose="02020603050405020304" pitchFamily="18" charset="0"/>
                <a:cs typeface="Times New Roman" panose="02020603050405020304" pitchFamily="18" charset="0"/>
              </a:rPr>
              <a:t>Điều</a:t>
            </a:r>
            <a:r>
              <a:rPr lang="en-US" sz="2800" b="1" dirty="0">
                <a:solidFill>
                  <a:schemeClr val="accent2"/>
                </a:solidFill>
                <a:latin typeface="Times New Roman" panose="02020603050405020304" pitchFamily="18" charset="0"/>
                <a:cs typeface="Times New Roman" panose="02020603050405020304" pitchFamily="18" charset="0"/>
              </a:rPr>
              <a:t> 13)</a:t>
            </a:r>
          </a:p>
        </p:txBody>
      </p:sp>
    </p:spTree>
  </p:cSld>
  <p:clrMapOvr>
    <a:masterClrMapping/>
  </p:clrMapOvr>
  <p:transition spd="med">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Content Placeholder 2"/>
          <p:cNvSpPr>
            <a:spLocks noGrp="1"/>
          </p:cNvSpPr>
          <p:nvPr>
            <p:ph idx="1"/>
          </p:nvPr>
        </p:nvSpPr>
        <p:spPr>
          <a:xfrm>
            <a:off x="344488" y="1447800"/>
            <a:ext cx="9275762" cy="6248400"/>
          </a:xfrm>
        </p:spPr>
        <p:txBody>
          <a:bodyPr/>
          <a:lstStyle/>
          <a:p>
            <a:pPr marL="0" indent="0" algn="just" eaLnBrk="1" hangingPunct="1">
              <a:buFont typeface="Wingdings 3" pitchFamily="18" charset="2"/>
              <a:buNone/>
            </a:pPr>
            <a:r>
              <a:rPr lang="vi-VN" altLang="en-US" sz="2800" smtClean="0">
                <a:solidFill>
                  <a:schemeClr val="tx1"/>
                </a:solidFill>
                <a:latin typeface="Times New Roman" pitchFamily="18" charset="0"/>
                <a:cs typeface="Times New Roman" pitchFamily="18" charset="0"/>
              </a:rPr>
              <a:t>4. Sản phẩm quá cảnh, chuyển khẩu, trung chuyển, tạm nhập, tái xuất, gửi kho ngoại quan.</a:t>
            </a:r>
            <a:endParaRPr lang="en-US" altLang="en-US" sz="2800" smtClean="0">
              <a:solidFill>
                <a:schemeClr val="tx1"/>
              </a:solidFill>
              <a:latin typeface="Times New Roman" pitchFamily="18" charset="0"/>
              <a:cs typeface="Times New Roman" pitchFamily="18" charset="0"/>
            </a:endParaRPr>
          </a:p>
          <a:p>
            <a:pPr marL="0" indent="0" algn="just" eaLnBrk="1" hangingPunct="1">
              <a:buFont typeface="Wingdings 3" pitchFamily="18" charset="2"/>
              <a:buNone/>
            </a:pPr>
            <a:r>
              <a:rPr lang="vi-VN" altLang="en-US" sz="2800" smtClean="0">
                <a:solidFill>
                  <a:schemeClr val="tx1"/>
                </a:solidFill>
                <a:latin typeface="Times New Roman" pitchFamily="18" charset="0"/>
                <a:cs typeface="Times New Roman" pitchFamily="18" charset="0"/>
              </a:rPr>
              <a:t>5. Sản phẩm là mẫu thử nghiệm hoặc nghiên cứu có số lượng phù hợp với mục đích thử nghiệm hoặc nghiên cứu có xác nhận của tổ chức, cá nhân.</a:t>
            </a:r>
            <a:endParaRPr lang="en-US" altLang="en-US" sz="2800" smtClean="0">
              <a:solidFill>
                <a:schemeClr val="tx1"/>
              </a:solidFill>
              <a:latin typeface="Times New Roman" pitchFamily="18" charset="0"/>
              <a:cs typeface="Times New Roman" pitchFamily="18" charset="0"/>
            </a:endParaRPr>
          </a:p>
          <a:p>
            <a:pPr marL="0" indent="0" algn="just" eaLnBrk="1" hangingPunct="1">
              <a:buFont typeface="Wingdings 3" pitchFamily="18" charset="2"/>
              <a:buNone/>
            </a:pPr>
            <a:r>
              <a:rPr lang="vi-VN" altLang="en-US" sz="2800" smtClean="0">
                <a:solidFill>
                  <a:schemeClr val="tx1"/>
                </a:solidFill>
                <a:latin typeface="Times New Roman" pitchFamily="18" charset="0"/>
                <a:cs typeface="Times New Roman" pitchFamily="18" charset="0"/>
              </a:rPr>
              <a:t>6. Sản phẩm sử dụng để trưng bày hội chợ, triển lãm.</a:t>
            </a:r>
            <a:endParaRPr lang="en-US" altLang="en-US" sz="2800" smtClean="0">
              <a:solidFill>
                <a:schemeClr val="tx1"/>
              </a:solidFill>
              <a:latin typeface="Times New Roman" pitchFamily="18" charset="0"/>
              <a:cs typeface="Times New Roman" pitchFamily="18" charset="0"/>
            </a:endParaRPr>
          </a:p>
          <a:p>
            <a:pPr marL="0" indent="0" algn="just" eaLnBrk="1" hangingPunct="1">
              <a:buFont typeface="Wingdings 3" pitchFamily="18" charset="2"/>
              <a:buNone/>
            </a:pPr>
            <a:endParaRPr lang="en-US" altLang="en-US" sz="2800" smtClean="0">
              <a:solidFill>
                <a:schemeClr val="tx1"/>
              </a:solidFill>
              <a:latin typeface="Times New Roman" pitchFamily="18" charset="0"/>
              <a:cs typeface="Times New Roman" pitchFamily="18" charset="0"/>
            </a:endParaRPr>
          </a:p>
        </p:txBody>
      </p:sp>
      <p:sp>
        <p:nvSpPr>
          <p:cNvPr id="4" name="Title 1"/>
          <p:cNvSpPr txBox="1">
            <a:spLocks/>
          </p:cNvSpPr>
          <p:nvPr/>
        </p:nvSpPr>
        <p:spPr>
          <a:xfrm>
            <a:off x="227013" y="381000"/>
            <a:ext cx="9372600" cy="914400"/>
          </a:xfrm>
          <a:prstGeom prst="rect">
            <a:avLst/>
          </a:prstGeom>
        </p:spPr>
        <p:txBody>
          <a:bodyPr anchor="ctr">
            <a:normAutofit lnSpcReduction="10000"/>
          </a:bodyPr>
          <a:lstStyle>
            <a:lvl1pPr defTabSz="912813">
              <a:defRPr sz="2400">
                <a:solidFill>
                  <a:schemeClr val="tx1"/>
                </a:solidFill>
                <a:latin typeface="Rockwell" panose="02060603020205020403" pitchFamily="18" charset="0"/>
              </a:defRPr>
            </a:lvl1pPr>
            <a:lvl2pPr marL="742950" indent="-285750" defTabSz="912813">
              <a:defRPr sz="2400">
                <a:solidFill>
                  <a:schemeClr val="tx1"/>
                </a:solidFill>
                <a:latin typeface="Rockwell" panose="02060603020205020403" pitchFamily="18" charset="0"/>
              </a:defRPr>
            </a:lvl2pPr>
            <a:lvl3pPr marL="1143000" indent="-228600" defTabSz="912813">
              <a:defRPr sz="2400">
                <a:solidFill>
                  <a:schemeClr val="tx1"/>
                </a:solidFill>
                <a:latin typeface="Rockwell" panose="02060603020205020403" pitchFamily="18" charset="0"/>
              </a:defRPr>
            </a:lvl3pPr>
            <a:lvl4pPr marL="1600200" indent="-228600" defTabSz="912813">
              <a:defRPr sz="2400">
                <a:solidFill>
                  <a:schemeClr val="tx1"/>
                </a:solidFill>
                <a:latin typeface="Rockwell" panose="02060603020205020403" pitchFamily="18" charset="0"/>
              </a:defRPr>
            </a:lvl4pPr>
            <a:lvl5pPr marL="2057400" indent="-228600" defTabSz="912813">
              <a:defRPr sz="2400">
                <a:solidFill>
                  <a:schemeClr val="tx1"/>
                </a:solidFill>
                <a:latin typeface="Rockwell" panose="02060603020205020403" pitchFamily="18" charset="0"/>
              </a:defRPr>
            </a:lvl5pPr>
            <a:lvl6pPr marL="2514600" indent="-228600" defTabSz="912813" fontAlgn="base">
              <a:spcBef>
                <a:spcPct val="0"/>
              </a:spcBef>
              <a:spcAft>
                <a:spcPct val="0"/>
              </a:spcAft>
              <a:defRPr sz="2400">
                <a:solidFill>
                  <a:schemeClr val="tx1"/>
                </a:solidFill>
                <a:latin typeface="Rockwell" panose="02060603020205020403" pitchFamily="18" charset="0"/>
              </a:defRPr>
            </a:lvl6pPr>
            <a:lvl7pPr marL="2971800" indent="-228600" defTabSz="912813" fontAlgn="base">
              <a:spcBef>
                <a:spcPct val="0"/>
              </a:spcBef>
              <a:spcAft>
                <a:spcPct val="0"/>
              </a:spcAft>
              <a:defRPr sz="2400">
                <a:solidFill>
                  <a:schemeClr val="tx1"/>
                </a:solidFill>
                <a:latin typeface="Rockwell" panose="02060603020205020403" pitchFamily="18" charset="0"/>
              </a:defRPr>
            </a:lvl7pPr>
            <a:lvl8pPr marL="3429000" indent="-228600" defTabSz="912813" fontAlgn="base">
              <a:spcBef>
                <a:spcPct val="0"/>
              </a:spcBef>
              <a:spcAft>
                <a:spcPct val="0"/>
              </a:spcAft>
              <a:defRPr sz="2400">
                <a:solidFill>
                  <a:schemeClr val="tx1"/>
                </a:solidFill>
                <a:latin typeface="Rockwell" panose="02060603020205020403" pitchFamily="18" charset="0"/>
              </a:defRPr>
            </a:lvl8pPr>
            <a:lvl9pPr marL="3886200" indent="-228600" defTabSz="912813" fontAlgn="base">
              <a:spcBef>
                <a:spcPct val="0"/>
              </a:spcBef>
              <a:spcAft>
                <a:spcPct val="0"/>
              </a:spcAft>
              <a:defRPr sz="2400">
                <a:solidFill>
                  <a:schemeClr val="tx1"/>
                </a:solidFill>
                <a:latin typeface="Rockwell" panose="02060603020205020403" pitchFamily="18" charset="0"/>
              </a:defRPr>
            </a:lvl9pPr>
          </a:lstStyle>
          <a:p>
            <a:pPr defTabSz="914126" eaLnBrk="1" fontAlgn="auto" hangingPunct="1">
              <a:spcBef>
                <a:spcPts val="0"/>
              </a:spcBef>
              <a:spcAft>
                <a:spcPts val="0"/>
              </a:spcAft>
              <a:defRPr/>
            </a:pPr>
            <a:r>
              <a:rPr lang="en-US" sz="2800" b="1" dirty="0" err="1">
                <a:solidFill>
                  <a:schemeClr val="accent2"/>
                </a:solidFill>
                <a:latin typeface="Times New Roman" panose="02020603050405020304" pitchFamily="18" charset="0"/>
                <a:cs typeface="Times New Roman" panose="02020603050405020304" pitchFamily="18" charset="0"/>
              </a:rPr>
              <a:t>Trường</a:t>
            </a:r>
            <a:r>
              <a:rPr lang="en-US" sz="2800" b="1" dirty="0">
                <a:solidFill>
                  <a:schemeClr val="accent2"/>
                </a:solidFill>
                <a:latin typeface="Times New Roman" panose="02020603050405020304" pitchFamily="18" charset="0"/>
                <a:cs typeface="Times New Roman" panose="02020603050405020304" pitchFamily="18" charset="0"/>
              </a:rPr>
              <a:t> </a:t>
            </a:r>
            <a:r>
              <a:rPr lang="en-US" sz="2800" b="1" dirty="0" err="1">
                <a:solidFill>
                  <a:schemeClr val="accent2"/>
                </a:solidFill>
                <a:latin typeface="Times New Roman" panose="02020603050405020304" pitchFamily="18" charset="0"/>
                <a:cs typeface="Times New Roman" panose="02020603050405020304" pitchFamily="18" charset="0"/>
              </a:rPr>
              <a:t>hợp</a:t>
            </a:r>
            <a:r>
              <a:rPr lang="en-US" sz="2800" b="1" dirty="0">
                <a:solidFill>
                  <a:schemeClr val="accent2"/>
                </a:solidFill>
                <a:latin typeface="Times New Roman" panose="02020603050405020304" pitchFamily="18" charset="0"/>
                <a:cs typeface="Times New Roman" panose="02020603050405020304" pitchFamily="18" charset="0"/>
              </a:rPr>
              <a:t> </a:t>
            </a:r>
            <a:r>
              <a:rPr lang="en-US" sz="2800" b="1" dirty="0" err="1">
                <a:solidFill>
                  <a:schemeClr val="accent2"/>
                </a:solidFill>
                <a:latin typeface="Times New Roman" panose="02020603050405020304" pitchFamily="18" charset="0"/>
                <a:cs typeface="Times New Roman" panose="02020603050405020304" pitchFamily="18" charset="0"/>
              </a:rPr>
              <a:t>miễn</a:t>
            </a:r>
            <a:r>
              <a:rPr lang="en-US" sz="2800" b="1" dirty="0">
                <a:solidFill>
                  <a:schemeClr val="accent2"/>
                </a:solidFill>
                <a:latin typeface="Times New Roman" panose="02020603050405020304" pitchFamily="18" charset="0"/>
                <a:cs typeface="Times New Roman" panose="02020603050405020304" pitchFamily="18" charset="0"/>
              </a:rPr>
              <a:t> </a:t>
            </a:r>
            <a:r>
              <a:rPr lang="en-US" sz="2800" b="1" dirty="0" err="1">
                <a:solidFill>
                  <a:schemeClr val="accent2"/>
                </a:solidFill>
                <a:latin typeface="Times New Roman" panose="02020603050405020304" pitchFamily="18" charset="0"/>
                <a:cs typeface="Times New Roman" panose="02020603050405020304" pitchFamily="18" charset="0"/>
              </a:rPr>
              <a:t>kiểm</a:t>
            </a:r>
            <a:r>
              <a:rPr lang="en-US" sz="2800" b="1" dirty="0">
                <a:solidFill>
                  <a:schemeClr val="accent2"/>
                </a:solidFill>
                <a:latin typeface="Times New Roman" panose="02020603050405020304" pitchFamily="18" charset="0"/>
                <a:cs typeface="Times New Roman" panose="02020603050405020304" pitchFamily="18" charset="0"/>
              </a:rPr>
              <a:t> </a:t>
            </a:r>
            <a:r>
              <a:rPr lang="en-US" sz="2800" b="1" dirty="0" err="1">
                <a:solidFill>
                  <a:schemeClr val="accent2"/>
                </a:solidFill>
                <a:latin typeface="Times New Roman" panose="02020603050405020304" pitchFamily="18" charset="0"/>
                <a:cs typeface="Times New Roman" panose="02020603050405020304" pitchFamily="18" charset="0"/>
              </a:rPr>
              <a:t>tra</a:t>
            </a:r>
            <a:r>
              <a:rPr lang="en-US" sz="2800" b="1" dirty="0">
                <a:solidFill>
                  <a:schemeClr val="accent2"/>
                </a:solidFill>
                <a:latin typeface="Times New Roman" panose="02020603050405020304" pitchFamily="18" charset="0"/>
                <a:cs typeface="Times New Roman" panose="02020603050405020304" pitchFamily="18" charset="0"/>
              </a:rPr>
              <a:t> </a:t>
            </a:r>
            <a:r>
              <a:rPr lang="en-US" sz="2800" b="1" dirty="0" err="1">
                <a:solidFill>
                  <a:schemeClr val="accent2"/>
                </a:solidFill>
                <a:latin typeface="Times New Roman" panose="02020603050405020304" pitchFamily="18" charset="0"/>
                <a:cs typeface="Times New Roman" panose="02020603050405020304" pitchFamily="18" charset="0"/>
              </a:rPr>
              <a:t>nhà</a:t>
            </a:r>
            <a:r>
              <a:rPr lang="en-US" sz="2800" b="1" dirty="0">
                <a:solidFill>
                  <a:schemeClr val="accent2"/>
                </a:solidFill>
                <a:latin typeface="Times New Roman" panose="02020603050405020304" pitchFamily="18" charset="0"/>
                <a:cs typeface="Times New Roman" panose="02020603050405020304" pitchFamily="18" charset="0"/>
              </a:rPr>
              <a:t> </a:t>
            </a:r>
            <a:r>
              <a:rPr lang="en-US" sz="2800" b="1" dirty="0" err="1">
                <a:solidFill>
                  <a:schemeClr val="accent2"/>
                </a:solidFill>
                <a:latin typeface="Times New Roman" panose="02020603050405020304" pitchFamily="18" charset="0"/>
                <a:cs typeface="Times New Roman" panose="02020603050405020304" pitchFamily="18" charset="0"/>
              </a:rPr>
              <a:t>nước</a:t>
            </a:r>
            <a:r>
              <a:rPr lang="en-US" sz="2800" b="1" dirty="0">
                <a:solidFill>
                  <a:schemeClr val="accent2"/>
                </a:solidFill>
                <a:latin typeface="Times New Roman" panose="02020603050405020304" pitchFamily="18" charset="0"/>
                <a:cs typeface="Times New Roman" panose="02020603050405020304" pitchFamily="18" charset="0"/>
              </a:rPr>
              <a:t> </a:t>
            </a:r>
            <a:endParaRPr lang="en-US" sz="2800" b="1" dirty="0" smtClean="0">
              <a:solidFill>
                <a:schemeClr val="accent2"/>
              </a:solidFill>
              <a:latin typeface="Times New Roman" panose="02020603050405020304" pitchFamily="18" charset="0"/>
              <a:cs typeface="Times New Roman" panose="02020603050405020304" pitchFamily="18" charset="0"/>
            </a:endParaRPr>
          </a:p>
          <a:p>
            <a:pPr defTabSz="914126" eaLnBrk="1" fontAlgn="auto" hangingPunct="1">
              <a:spcBef>
                <a:spcPts val="0"/>
              </a:spcBef>
              <a:spcAft>
                <a:spcPts val="0"/>
              </a:spcAft>
              <a:defRPr/>
            </a:pPr>
            <a:r>
              <a:rPr lang="en-US" sz="2800" b="1" dirty="0" smtClean="0">
                <a:solidFill>
                  <a:schemeClr val="accent2"/>
                </a:solidFill>
                <a:latin typeface="Times New Roman" panose="02020603050405020304" pitchFamily="18" charset="0"/>
                <a:cs typeface="Times New Roman" panose="02020603050405020304" pitchFamily="18" charset="0"/>
              </a:rPr>
              <a:t>(</a:t>
            </a:r>
            <a:r>
              <a:rPr lang="en-US" sz="2800" b="1" dirty="0" err="1">
                <a:solidFill>
                  <a:schemeClr val="accent2"/>
                </a:solidFill>
                <a:latin typeface="Times New Roman" panose="02020603050405020304" pitchFamily="18" charset="0"/>
                <a:cs typeface="Times New Roman" panose="02020603050405020304" pitchFamily="18" charset="0"/>
              </a:rPr>
              <a:t>trừ</a:t>
            </a:r>
            <a:r>
              <a:rPr lang="en-US" sz="2800" b="1" dirty="0">
                <a:solidFill>
                  <a:schemeClr val="accent2"/>
                </a:solidFill>
                <a:latin typeface="Times New Roman" panose="02020603050405020304" pitchFamily="18" charset="0"/>
                <a:cs typeface="Times New Roman" panose="02020603050405020304" pitchFamily="18" charset="0"/>
              </a:rPr>
              <a:t> </a:t>
            </a:r>
            <a:r>
              <a:rPr lang="en-US" sz="2800" b="1" dirty="0" err="1">
                <a:solidFill>
                  <a:schemeClr val="accent2"/>
                </a:solidFill>
                <a:latin typeface="Times New Roman" panose="02020603050405020304" pitchFamily="18" charset="0"/>
                <a:cs typeface="Times New Roman" panose="02020603050405020304" pitchFamily="18" charset="0"/>
              </a:rPr>
              <a:t>các</a:t>
            </a:r>
            <a:r>
              <a:rPr lang="en-US" sz="2800" b="1" dirty="0">
                <a:solidFill>
                  <a:schemeClr val="accent2"/>
                </a:solidFill>
                <a:latin typeface="Times New Roman" panose="02020603050405020304" pitchFamily="18" charset="0"/>
                <a:cs typeface="Times New Roman" panose="02020603050405020304" pitchFamily="18" charset="0"/>
              </a:rPr>
              <a:t> </a:t>
            </a:r>
            <a:r>
              <a:rPr lang="en-US" sz="2800" b="1" dirty="0" err="1">
                <a:solidFill>
                  <a:schemeClr val="accent2"/>
                </a:solidFill>
                <a:latin typeface="Times New Roman" panose="02020603050405020304" pitchFamily="18" charset="0"/>
                <a:cs typeface="Times New Roman" panose="02020603050405020304" pitchFamily="18" charset="0"/>
              </a:rPr>
              <a:t>sản</a:t>
            </a:r>
            <a:r>
              <a:rPr lang="en-US" sz="2800" b="1" dirty="0">
                <a:solidFill>
                  <a:schemeClr val="accent2"/>
                </a:solidFill>
                <a:latin typeface="Times New Roman" panose="02020603050405020304" pitchFamily="18" charset="0"/>
                <a:cs typeface="Times New Roman" panose="02020603050405020304" pitchFamily="18" charset="0"/>
              </a:rPr>
              <a:t> </a:t>
            </a:r>
            <a:r>
              <a:rPr lang="en-US" sz="2800" b="1" dirty="0" err="1">
                <a:solidFill>
                  <a:schemeClr val="accent2"/>
                </a:solidFill>
                <a:latin typeface="Times New Roman" panose="02020603050405020304" pitchFamily="18" charset="0"/>
                <a:cs typeface="Times New Roman" panose="02020603050405020304" pitchFamily="18" charset="0"/>
              </a:rPr>
              <a:t>phẩm</a:t>
            </a:r>
            <a:r>
              <a:rPr lang="en-US" sz="2800" b="1" dirty="0">
                <a:solidFill>
                  <a:schemeClr val="accent2"/>
                </a:solidFill>
                <a:latin typeface="Times New Roman" panose="02020603050405020304" pitchFamily="18" charset="0"/>
                <a:cs typeface="Times New Roman" panose="02020603050405020304" pitchFamily="18" charset="0"/>
              </a:rPr>
              <a:t> </a:t>
            </a:r>
            <a:r>
              <a:rPr lang="en-US" sz="2800" b="1" dirty="0" err="1">
                <a:solidFill>
                  <a:schemeClr val="accent2"/>
                </a:solidFill>
                <a:latin typeface="Times New Roman" panose="02020603050405020304" pitchFamily="18" charset="0"/>
                <a:cs typeface="Times New Roman" panose="02020603050405020304" pitchFamily="18" charset="0"/>
              </a:rPr>
              <a:t>có</a:t>
            </a:r>
            <a:r>
              <a:rPr lang="en-US" sz="2800" b="1" dirty="0">
                <a:solidFill>
                  <a:schemeClr val="accent2"/>
                </a:solidFill>
                <a:latin typeface="Times New Roman" panose="02020603050405020304" pitchFamily="18" charset="0"/>
                <a:cs typeface="Times New Roman" panose="02020603050405020304" pitchFamily="18" charset="0"/>
              </a:rPr>
              <a:t> </a:t>
            </a:r>
            <a:r>
              <a:rPr lang="en-US" sz="2800" b="1" dirty="0" err="1">
                <a:solidFill>
                  <a:schemeClr val="accent2"/>
                </a:solidFill>
                <a:latin typeface="Times New Roman" panose="02020603050405020304" pitchFamily="18" charset="0"/>
                <a:cs typeface="Times New Roman" panose="02020603050405020304" pitchFamily="18" charset="0"/>
              </a:rPr>
              <a:t>cảnh</a:t>
            </a:r>
            <a:r>
              <a:rPr lang="en-US" sz="2800" b="1" dirty="0">
                <a:solidFill>
                  <a:schemeClr val="accent2"/>
                </a:solidFill>
                <a:latin typeface="Times New Roman" panose="02020603050405020304" pitchFamily="18" charset="0"/>
                <a:cs typeface="Times New Roman" panose="02020603050405020304" pitchFamily="18" charset="0"/>
              </a:rPr>
              <a:t> </a:t>
            </a:r>
            <a:r>
              <a:rPr lang="en-US" sz="2800" b="1" dirty="0" err="1">
                <a:solidFill>
                  <a:schemeClr val="accent2"/>
                </a:solidFill>
                <a:latin typeface="Times New Roman" panose="02020603050405020304" pitchFamily="18" charset="0"/>
                <a:cs typeface="Times New Roman" panose="02020603050405020304" pitchFamily="18" charset="0"/>
              </a:rPr>
              <a:t>báo</a:t>
            </a:r>
            <a:r>
              <a:rPr lang="en-US" sz="2800" b="1" dirty="0">
                <a:solidFill>
                  <a:schemeClr val="accent2"/>
                </a:solidFill>
                <a:latin typeface="Times New Roman" panose="02020603050405020304" pitchFamily="18" charset="0"/>
                <a:cs typeface="Times New Roman" panose="02020603050405020304" pitchFamily="18" charset="0"/>
              </a:rPr>
              <a:t>) </a:t>
            </a:r>
            <a:r>
              <a:rPr lang="en-US" sz="2800" b="1" dirty="0" smtClean="0">
                <a:solidFill>
                  <a:schemeClr val="accent2"/>
                </a:solidFill>
                <a:latin typeface="Times New Roman" panose="02020603050405020304" pitchFamily="18" charset="0"/>
                <a:cs typeface="Times New Roman" panose="02020603050405020304" pitchFamily="18" charset="0"/>
              </a:rPr>
              <a:t>(</a:t>
            </a:r>
            <a:r>
              <a:rPr lang="en-US" sz="2800" b="1" dirty="0" err="1" smtClean="0">
                <a:solidFill>
                  <a:schemeClr val="accent2"/>
                </a:solidFill>
                <a:latin typeface="Times New Roman" panose="02020603050405020304" pitchFamily="18" charset="0"/>
                <a:cs typeface="Times New Roman" panose="02020603050405020304" pitchFamily="18" charset="0"/>
              </a:rPr>
              <a:t>tiếp</a:t>
            </a:r>
            <a:r>
              <a:rPr lang="en-US" sz="2800" b="1" dirty="0" smtClean="0">
                <a:solidFill>
                  <a:schemeClr val="accent2"/>
                </a:solidFill>
                <a:latin typeface="Times New Roman" panose="02020603050405020304" pitchFamily="18" charset="0"/>
                <a:cs typeface="Times New Roman" panose="02020603050405020304" pitchFamily="18" charset="0"/>
              </a:rPr>
              <a:t>...)</a:t>
            </a:r>
            <a:endParaRPr lang="en-US" sz="2800" b="1" dirty="0">
              <a:solidFill>
                <a:schemeClr val="accent2"/>
              </a:solidFill>
              <a:latin typeface="Times New Roman" panose="02020603050405020304" pitchFamily="18" charset="0"/>
              <a:cs typeface="Times New Roman" panose="02020603050405020304" pitchFamily="18" charset="0"/>
            </a:endParaRPr>
          </a:p>
        </p:txBody>
      </p:sp>
    </p:spTree>
  </p:cSld>
  <p:clrMapOvr>
    <a:masterClrMapping/>
  </p:clrMapOvr>
  <p:transition spd="med">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p:cNvSpPr>
            <a:spLocks noGrp="1"/>
          </p:cNvSpPr>
          <p:nvPr>
            <p:ph idx="1"/>
          </p:nvPr>
        </p:nvSpPr>
        <p:spPr>
          <a:xfrm>
            <a:off x="323850" y="1600200"/>
            <a:ext cx="9275763" cy="6248400"/>
          </a:xfrm>
        </p:spPr>
        <p:txBody>
          <a:bodyPr/>
          <a:lstStyle/>
          <a:p>
            <a:pPr marL="0" indent="0" algn="just" eaLnBrk="1" hangingPunct="1">
              <a:buFont typeface="Wingdings 3" pitchFamily="18" charset="2"/>
              <a:buNone/>
            </a:pPr>
            <a:r>
              <a:rPr lang="vi-VN" altLang="en-US" sz="2800" smtClean="0">
                <a:solidFill>
                  <a:schemeClr val="tx1"/>
                </a:solidFill>
                <a:latin typeface="Times New Roman" pitchFamily="18" charset="0"/>
                <a:cs typeface="Times New Roman" pitchFamily="18" charset="0"/>
              </a:rPr>
              <a:t>7. Sản phẩm, nguyên liệu sản xuất, nhập khẩu chỉ dùng để sản xuất, gia công hàng xuất khẩu hoặc phục vụ cho việc sản xuất nội bộ của tổ chức, cá nhân không tiêu thụ tại thị trường trong nước.</a:t>
            </a:r>
            <a:endParaRPr lang="en-US" altLang="en-US" sz="2800" smtClean="0">
              <a:solidFill>
                <a:schemeClr val="tx1"/>
              </a:solidFill>
              <a:latin typeface="Times New Roman" pitchFamily="18" charset="0"/>
              <a:cs typeface="Times New Roman" pitchFamily="18" charset="0"/>
            </a:endParaRPr>
          </a:p>
          <a:p>
            <a:pPr marL="0" indent="0" algn="just" eaLnBrk="1" hangingPunct="1">
              <a:buFont typeface="Wingdings 3" pitchFamily="18" charset="2"/>
              <a:buNone/>
            </a:pPr>
            <a:r>
              <a:rPr lang="vi-VN" altLang="en-US" sz="2800" smtClean="0">
                <a:solidFill>
                  <a:schemeClr val="tx1"/>
                </a:solidFill>
                <a:latin typeface="Times New Roman" pitchFamily="18" charset="0"/>
                <a:cs typeface="Times New Roman" pitchFamily="18" charset="0"/>
              </a:rPr>
              <a:t>8. Sản phẩm tạm nhập khẩu để bán tại cửa hàng miễn thuế.</a:t>
            </a:r>
            <a:endParaRPr lang="en-US" altLang="en-US" sz="2800" smtClean="0">
              <a:solidFill>
                <a:schemeClr val="tx1"/>
              </a:solidFill>
              <a:latin typeface="Times New Roman" pitchFamily="18" charset="0"/>
              <a:cs typeface="Times New Roman" pitchFamily="18" charset="0"/>
            </a:endParaRPr>
          </a:p>
          <a:p>
            <a:pPr marL="0" indent="0" algn="just" eaLnBrk="1" hangingPunct="1">
              <a:buFont typeface="Wingdings 3" pitchFamily="18" charset="2"/>
              <a:buNone/>
            </a:pPr>
            <a:r>
              <a:rPr lang="vi-VN" altLang="en-US" sz="2800" smtClean="0">
                <a:solidFill>
                  <a:schemeClr val="tx1"/>
                </a:solidFill>
                <a:latin typeface="Times New Roman" pitchFamily="18" charset="0"/>
                <a:cs typeface="Times New Roman" pitchFamily="18" charset="0"/>
              </a:rPr>
              <a:t>9. Hàng hóa nhập khẩu phục vụ yêu cầu khẩn cấp theo chỉ đạo của Chính phủ, Thủ tướng Chính phủ.</a:t>
            </a:r>
            <a:endParaRPr lang="en-US" altLang="en-US" sz="2800" smtClean="0">
              <a:solidFill>
                <a:schemeClr val="tx1"/>
              </a:solidFill>
              <a:latin typeface="Times New Roman" pitchFamily="18" charset="0"/>
              <a:cs typeface="Times New Roman" pitchFamily="18" charset="0"/>
            </a:endParaRPr>
          </a:p>
          <a:p>
            <a:pPr marL="0" indent="0" algn="just" eaLnBrk="1" hangingPunct="1">
              <a:buFont typeface="Wingdings 3" pitchFamily="18" charset="2"/>
              <a:buNone/>
            </a:pPr>
            <a:endParaRPr lang="en-US" altLang="en-US" sz="2800" smtClean="0">
              <a:solidFill>
                <a:schemeClr val="tx1"/>
              </a:solidFill>
              <a:latin typeface="Times New Roman" pitchFamily="18" charset="0"/>
              <a:cs typeface="Times New Roman" pitchFamily="18" charset="0"/>
            </a:endParaRPr>
          </a:p>
        </p:txBody>
      </p:sp>
      <p:sp>
        <p:nvSpPr>
          <p:cNvPr id="4" name="Title 1"/>
          <p:cNvSpPr txBox="1">
            <a:spLocks/>
          </p:cNvSpPr>
          <p:nvPr/>
        </p:nvSpPr>
        <p:spPr>
          <a:xfrm>
            <a:off x="227013" y="381000"/>
            <a:ext cx="9372600" cy="914400"/>
          </a:xfrm>
          <a:prstGeom prst="rect">
            <a:avLst/>
          </a:prstGeom>
        </p:spPr>
        <p:txBody>
          <a:bodyPr anchor="ctr">
            <a:normAutofit lnSpcReduction="10000"/>
          </a:bodyPr>
          <a:lstStyle>
            <a:lvl1pPr defTabSz="912813">
              <a:defRPr sz="2400">
                <a:solidFill>
                  <a:schemeClr val="tx1"/>
                </a:solidFill>
                <a:latin typeface="Rockwell" panose="02060603020205020403" pitchFamily="18" charset="0"/>
              </a:defRPr>
            </a:lvl1pPr>
            <a:lvl2pPr marL="742950" indent="-285750" defTabSz="912813">
              <a:defRPr sz="2400">
                <a:solidFill>
                  <a:schemeClr val="tx1"/>
                </a:solidFill>
                <a:latin typeface="Rockwell" panose="02060603020205020403" pitchFamily="18" charset="0"/>
              </a:defRPr>
            </a:lvl2pPr>
            <a:lvl3pPr marL="1143000" indent="-228600" defTabSz="912813">
              <a:defRPr sz="2400">
                <a:solidFill>
                  <a:schemeClr val="tx1"/>
                </a:solidFill>
                <a:latin typeface="Rockwell" panose="02060603020205020403" pitchFamily="18" charset="0"/>
              </a:defRPr>
            </a:lvl3pPr>
            <a:lvl4pPr marL="1600200" indent="-228600" defTabSz="912813">
              <a:defRPr sz="2400">
                <a:solidFill>
                  <a:schemeClr val="tx1"/>
                </a:solidFill>
                <a:latin typeface="Rockwell" panose="02060603020205020403" pitchFamily="18" charset="0"/>
              </a:defRPr>
            </a:lvl4pPr>
            <a:lvl5pPr marL="2057400" indent="-228600" defTabSz="912813">
              <a:defRPr sz="2400">
                <a:solidFill>
                  <a:schemeClr val="tx1"/>
                </a:solidFill>
                <a:latin typeface="Rockwell" panose="02060603020205020403" pitchFamily="18" charset="0"/>
              </a:defRPr>
            </a:lvl5pPr>
            <a:lvl6pPr marL="2514600" indent="-228600" defTabSz="912813" fontAlgn="base">
              <a:spcBef>
                <a:spcPct val="0"/>
              </a:spcBef>
              <a:spcAft>
                <a:spcPct val="0"/>
              </a:spcAft>
              <a:defRPr sz="2400">
                <a:solidFill>
                  <a:schemeClr val="tx1"/>
                </a:solidFill>
                <a:latin typeface="Rockwell" panose="02060603020205020403" pitchFamily="18" charset="0"/>
              </a:defRPr>
            </a:lvl6pPr>
            <a:lvl7pPr marL="2971800" indent="-228600" defTabSz="912813" fontAlgn="base">
              <a:spcBef>
                <a:spcPct val="0"/>
              </a:spcBef>
              <a:spcAft>
                <a:spcPct val="0"/>
              </a:spcAft>
              <a:defRPr sz="2400">
                <a:solidFill>
                  <a:schemeClr val="tx1"/>
                </a:solidFill>
                <a:latin typeface="Rockwell" panose="02060603020205020403" pitchFamily="18" charset="0"/>
              </a:defRPr>
            </a:lvl7pPr>
            <a:lvl8pPr marL="3429000" indent="-228600" defTabSz="912813" fontAlgn="base">
              <a:spcBef>
                <a:spcPct val="0"/>
              </a:spcBef>
              <a:spcAft>
                <a:spcPct val="0"/>
              </a:spcAft>
              <a:defRPr sz="2400">
                <a:solidFill>
                  <a:schemeClr val="tx1"/>
                </a:solidFill>
                <a:latin typeface="Rockwell" panose="02060603020205020403" pitchFamily="18" charset="0"/>
              </a:defRPr>
            </a:lvl8pPr>
            <a:lvl9pPr marL="3886200" indent="-228600" defTabSz="912813" fontAlgn="base">
              <a:spcBef>
                <a:spcPct val="0"/>
              </a:spcBef>
              <a:spcAft>
                <a:spcPct val="0"/>
              </a:spcAft>
              <a:defRPr sz="2400">
                <a:solidFill>
                  <a:schemeClr val="tx1"/>
                </a:solidFill>
                <a:latin typeface="Rockwell" panose="02060603020205020403" pitchFamily="18" charset="0"/>
              </a:defRPr>
            </a:lvl9pPr>
          </a:lstStyle>
          <a:p>
            <a:pPr defTabSz="914126" eaLnBrk="1" fontAlgn="auto" hangingPunct="1">
              <a:spcBef>
                <a:spcPts val="0"/>
              </a:spcBef>
              <a:spcAft>
                <a:spcPts val="0"/>
              </a:spcAft>
              <a:defRPr/>
            </a:pPr>
            <a:r>
              <a:rPr lang="en-US" sz="2800" b="1" dirty="0" err="1">
                <a:solidFill>
                  <a:schemeClr val="accent2"/>
                </a:solidFill>
                <a:latin typeface="Times New Roman" panose="02020603050405020304" pitchFamily="18" charset="0"/>
                <a:cs typeface="Times New Roman" panose="02020603050405020304" pitchFamily="18" charset="0"/>
              </a:rPr>
              <a:t>Trường</a:t>
            </a:r>
            <a:r>
              <a:rPr lang="en-US" sz="2800" b="1" dirty="0">
                <a:solidFill>
                  <a:schemeClr val="accent2"/>
                </a:solidFill>
                <a:latin typeface="Times New Roman" panose="02020603050405020304" pitchFamily="18" charset="0"/>
                <a:cs typeface="Times New Roman" panose="02020603050405020304" pitchFamily="18" charset="0"/>
              </a:rPr>
              <a:t> </a:t>
            </a:r>
            <a:r>
              <a:rPr lang="en-US" sz="2800" b="1" dirty="0" err="1">
                <a:solidFill>
                  <a:schemeClr val="accent2"/>
                </a:solidFill>
                <a:latin typeface="Times New Roman" panose="02020603050405020304" pitchFamily="18" charset="0"/>
                <a:cs typeface="Times New Roman" panose="02020603050405020304" pitchFamily="18" charset="0"/>
              </a:rPr>
              <a:t>hợp</a:t>
            </a:r>
            <a:r>
              <a:rPr lang="en-US" sz="2800" b="1" dirty="0">
                <a:solidFill>
                  <a:schemeClr val="accent2"/>
                </a:solidFill>
                <a:latin typeface="Times New Roman" panose="02020603050405020304" pitchFamily="18" charset="0"/>
                <a:cs typeface="Times New Roman" panose="02020603050405020304" pitchFamily="18" charset="0"/>
              </a:rPr>
              <a:t> </a:t>
            </a:r>
            <a:r>
              <a:rPr lang="en-US" sz="2800" b="1" dirty="0" err="1">
                <a:solidFill>
                  <a:schemeClr val="accent2"/>
                </a:solidFill>
                <a:latin typeface="Times New Roman" panose="02020603050405020304" pitchFamily="18" charset="0"/>
                <a:cs typeface="Times New Roman" panose="02020603050405020304" pitchFamily="18" charset="0"/>
              </a:rPr>
              <a:t>miễn</a:t>
            </a:r>
            <a:r>
              <a:rPr lang="en-US" sz="2800" b="1" dirty="0">
                <a:solidFill>
                  <a:schemeClr val="accent2"/>
                </a:solidFill>
                <a:latin typeface="Times New Roman" panose="02020603050405020304" pitchFamily="18" charset="0"/>
                <a:cs typeface="Times New Roman" panose="02020603050405020304" pitchFamily="18" charset="0"/>
              </a:rPr>
              <a:t> </a:t>
            </a:r>
            <a:r>
              <a:rPr lang="en-US" sz="2800" b="1" dirty="0" err="1">
                <a:solidFill>
                  <a:schemeClr val="accent2"/>
                </a:solidFill>
                <a:latin typeface="Times New Roman" panose="02020603050405020304" pitchFamily="18" charset="0"/>
                <a:cs typeface="Times New Roman" panose="02020603050405020304" pitchFamily="18" charset="0"/>
              </a:rPr>
              <a:t>kiểm</a:t>
            </a:r>
            <a:r>
              <a:rPr lang="en-US" sz="2800" b="1" dirty="0">
                <a:solidFill>
                  <a:schemeClr val="accent2"/>
                </a:solidFill>
                <a:latin typeface="Times New Roman" panose="02020603050405020304" pitchFamily="18" charset="0"/>
                <a:cs typeface="Times New Roman" panose="02020603050405020304" pitchFamily="18" charset="0"/>
              </a:rPr>
              <a:t> </a:t>
            </a:r>
            <a:r>
              <a:rPr lang="en-US" sz="2800" b="1" dirty="0" err="1">
                <a:solidFill>
                  <a:schemeClr val="accent2"/>
                </a:solidFill>
                <a:latin typeface="Times New Roman" panose="02020603050405020304" pitchFamily="18" charset="0"/>
                <a:cs typeface="Times New Roman" panose="02020603050405020304" pitchFamily="18" charset="0"/>
              </a:rPr>
              <a:t>tra</a:t>
            </a:r>
            <a:r>
              <a:rPr lang="en-US" sz="2800" b="1" dirty="0">
                <a:solidFill>
                  <a:schemeClr val="accent2"/>
                </a:solidFill>
                <a:latin typeface="Times New Roman" panose="02020603050405020304" pitchFamily="18" charset="0"/>
                <a:cs typeface="Times New Roman" panose="02020603050405020304" pitchFamily="18" charset="0"/>
              </a:rPr>
              <a:t> </a:t>
            </a:r>
            <a:r>
              <a:rPr lang="en-US" sz="2800" b="1" dirty="0" err="1">
                <a:solidFill>
                  <a:schemeClr val="accent2"/>
                </a:solidFill>
                <a:latin typeface="Times New Roman" panose="02020603050405020304" pitchFamily="18" charset="0"/>
                <a:cs typeface="Times New Roman" panose="02020603050405020304" pitchFamily="18" charset="0"/>
              </a:rPr>
              <a:t>nhà</a:t>
            </a:r>
            <a:r>
              <a:rPr lang="en-US" sz="2800" b="1" dirty="0">
                <a:solidFill>
                  <a:schemeClr val="accent2"/>
                </a:solidFill>
                <a:latin typeface="Times New Roman" panose="02020603050405020304" pitchFamily="18" charset="0"/>
                <a:cs typeface="Times New Roman" panose="02020603050405020304" pitchFamily="18" charset="0"/>
              </a:rPr>
              <a:t> </a:t>
            </a:r>
            <a:r>
              <a:rPr lang="en-US" sz="2800" b="1" dirty="0" err="1">
                <a:solidFill>
                  <a:schemeClr val="accent2"/>
                </a:solidFill>
                <a:latin typeface="Times New Roman" panose="02020603050405020304" pitchFamily="18" charset="0"/>
                <a:cs typeface="Times New Roman" panose="02020603050405020304" pitchFamily="18" charset="0"/>
              </a:rPr>
              <a:t>nước</a:t>
            </a:r>
            <a:r>
              <a:rPr lang="en-US" sz="2800" b="1" dirty="0">
                <a:solidFill>
                  <a:schemeClr val="accent2"/>
                </a:solidFill>
                <a:latin typeface="Times New Roman" panose="02020603050405020304" pitchFamily="18" charset="0"/>
                <a:cs typeface="Times New Roman" panose="02020603050405020304" pitchFamily="18" charset="0"/>
              </a:rPr>
              <a:t> </a:t>
            </a:r>
            <a:endParaRPr lang="en-US" sz="2800" b="1" dirty="0" smtClean="0">
              <a:solidFill>
                <a:schemeClr val="accent2"/>
              </a:solidFill>
              <a:latin typeface="Times New Roman" panose="02020603050405020304" pitchFamily="18" charset="0"/>
              <a:cs typeface="Times New Roman" panose="02020603050405020304" pitchFamily="18" charset="0"/>
            </a:endParaRPr>
          </a:p>
          <a:p>
            <a:pPr defTabSz="914126" eaLnBrk="1" fontAlgn="auto" hangingPunct="1">
              <a:spcBef>
                <a:spcPts val="0"/>
              </a:spcBef>
              <a:spcAft>
                <a:spcPts val="0"/>
              </a:spcAft>
              <a:defRPr/>
            </a:pPr>
            <a:r>
              <a:rPr lang="en-US" sz="2800" b="1" dirty="0" smtClean="0">
                <a:solidFill>
                  <a:schemeClr val="accent2"/>
                </a:solidFill>
                <a:latin typeface="Times New Roman" panose="02020603050405020304" pitchFamily="18" charset="0"/>
                <a:cs typeface="Times New Roman" panose="02020603050405020304" pitchFamily="18" charset="0"/>
              </a:rPr>
              <a:t>(</a:t>
            </a:r>
            <a:r>
              <a:rPr lang="en-US" sz="2800" b="1" dirty="0" err="1">
                <a:solidFill>
                  <a:schemeClr val="accent2"/>
                </a:solidFill>
                <a:latin typeface="Times New Roman" panose="02020603050405020304" pitchFamily="18" charset="0"/>
                <a:cs typeface="Times New Roman" panose="02020603050405020304" pitchFamily="18" charset="0"/>
              </a:rPr>
              <a:t>trừ</a:t>
            </a:r>
            <a:r>
              <a:rPr lang="en-US" sz="2800" b="1" dirty="0">
                <a:solidFill>
                  <a:schemeClr val="accent2"/>
                </a:solidFill>
                <a:latin typeface="Times New Roman" panose="02020603050405020304" pitchFamily="18" charset="0"/>
                <a:cs typeface="Times New Roman" panose="02020603050405020304" pitchFamily="18" charset="0"/>
              </a:rPr>
              <a:t> </a:t>
            </a:r>
            <a:r>
              <a:rPr lang="en-US" sz="2800" b="1" dirty="0" err="1">
                <a:solidFill>
                  <a:schemeClr val="accent2"/>
                </a:solidFill>
                <a:latin typeface="Times New Roman" panose="02020603050405020304" pitchFamily="18" charset="0"/>
                <a:cs typeface="Times New Roman" panose="02020603050405020304" pitchFamily="18" charset="0"/>
              </a:rPr>
              <a:t>các</a:t>
            </a:r>
            <a:r>
              <a:rPr lang="en-US" sz="2800" b="1" dirty="0">
                <a:solidFill>
                  <a:schemeClr val="accent2"/>
                </a:solidFill>
                <a:latin typeface="Times New Roman" panose="02020603050405020304" pitchFamily="18" charset="0"/>
                <a:cs typeface="Times New Roman" panose="02020603050405020304" pitchFamily="18" charset="0"/>
              </a:rPr>
              <a:t> </a:t>
            </a:r>
            <a:r>
              <a:rPr lang="en-US" sz="2800" b="1" dirty="0" err="1">
                <a:solidFill>
                  <a:schemeClr val="accent2"/>
                </a:solidFill>
                <a:latin typeface="Times New Roman" panose="02020603050405020304" pitchFamily="18" charset="0"/>
                <a:cs typeface="Times New Roman" panose="02020603050405020304" pitchFamily="18" charset="0"/>
              </a:rPr>
              <a:t>sản</a:t>
            </a:r>
            <a:r>
              <a:rPr lang="en-US" sz="2800" b="1" dirty="0">
                <a:solidFill>
                  <a:schemeClr val="accent2"/>
                </a:solidFill>
                <a:latin typeface="Times New Roman" panose="02020603050405020304" pitchFamily="18" charset="0"/>
                <a:cs typeface="Times New Roman" panose="02020603050405020304" pitchFamily="18" charset="0"/>
              </a:rPr>
              <a:t> </a:t>
            </a:r>
            <a:r>
              <a:rPr lang="en-US" sz="2800" b="1" dirty="0" err="1">
                <a:solidFill>
                  <a:schemeClr val="accent2"/>
                </a:solidFill>
                <a:latin typeface="Times New Roman" panose="02020603050405020304" pitchFamily="18" charset="0"/>
                <a:cs typeface="Times New Roman" panose="02020603050405020304" pitchFamily="18" charset="0"/>
              </a:rPr>
              <a:t>phẩm</a:t>
            </a:r>
            <a:r>
              <a:rPr lang="en-US" sz="2800" b="1" dirty="0">
                <a:solidFill>
                  <a:schemeClr val="accent2"/>
                </a:solidFill>
                <a:latin typeface="Times New Roman" panose="02020603050405020304" pitchFamily="18" charset="0"/>
                <a:cs typeface="Times New Roman" panose="02020603050405020304" pitchFamily="18" charset="0"/>
              </a:rPr>
              <a:t> </a:t>
            </a:r>
            <a:r>
              <a:rPr lang="en-US" sz="2800" b="1" dirty="0" err="1">
                <a:solidFill>
                  <a:schemeClr val="accent2"/>
                </a:solidFill>
                <a:latin typeface="Times New Roman" panose="02020603050405020304" pitchFamily="18" charset="0"/>
                <a:cs typeface="Times New Roman" panose="02020603050405020304" pitchFamily="18" charset="0"/>
              </a:rPr>
              <a:t>có</a:t>
            </a:r>
            <a:r>
              <a:rPr lang="en-US" sz="2800" b="1" dirty="0">
                <a:solidFill>
                  <a:schemeClr val="accent2"/>
                </a:solidFill>
                <a:latin typeface="Times New Roman" panose="02020603050405020304" pitchFamily="18" charset="0"/>
                <a:cs typeface="Times New Roman" panose="02020603050405020304" pitchFamily="18" charset="0"/>
              </a:rPr>
              <a:t> </a:t>
            </a:r>
            <a:r>
              <a:rPr lang="en-US" sz="2800" b="1" dirty="0" err="1">
                <a:solidFill>
                  <a:schemeClr val="accent2"/>
                </a:solidFill>
                <a:latin typeface="Times New Roman" panose="02020603050405020304" pitchFamily="18" charset="0"/>
                <a:cs typeface="Times New Roman" panose="02020603050405020304" pitchFamily="18" charset="0"/>
              </a:rPr>
              <a:t>cảnh</a:t>
            </a:r>
            <a:r>
              <a:rPr lang="en-US" sz="2800" b="1" dirty="0">
                <a:solidFill>
                  <a:schemeClr val="accent2"/>
                </a:solidFill>
                <a:latin typeface="Times New Roman" panose="02020603050405020304" pitchFamily="18" charset="0"/>
                <a:cs typeface="Times New Roman" panose="02020603050405020304" pitchFamily="18" charset="0"/>
              </a:rPr>
              <a:t> </a:t>
            </a:r>
            <a:r>
              <a:rPr lang="en-US" sz="2800" b="1" dirty="0" err="1">
                <a:solidFill>
                  <a:schemeClr val="accent2"/>
                </a:solidFill>
                <a:latin typeface="Times New Roman" panose="02020603050405020304" pitchFamily="18" charset="0"/>
                <a:cs typeface="Times New Roman" panose="02020603050405020304" pitchFamily="18" charset="0"/>
              </a:rPr>
              <a:t>báo</a:t>
            </a:r>
            <a:r>
              <a:rPr lang="en-US" sz="2800" b="1" dirty="0">
                <a:solidFill>
                  <a:schemeClr val="accent2"/>
                </a:solidFill>
                <a:latin typeface="Times New Roman" panose="02020603050405020304" pitchFamily="18" charset="0"/>
                <a:cs typeface="Times New Roman" panose="02020603050405020304" pitchFamily="18" charset="0"/>
              </a:rPr>
              <a:t>) </a:t>
            </a:r>
            <a:r>
              <a:rPr lang="en-US" sz="2800" b="1" dirty="0" smtClean="0">
                <a:solidFill>
                  <a:schemeClr val="accent2"/>
                </a:solidFill>
                <a:latin typeface="Times New Roman" panose="02020603050405020304" pitchFamily="18" charset="0"/>
                <a:cs typeface="Times New Roman" panose="02020603050405020304" pitchFamily="18" charset="0"/>
              </a:rPr>
              <a:t>(</a:t>
            </a:r>
            <a:r>
              <a:rPr lang="en-US" sz="2800" b="1" dirty="0" err="1" smtClean="0">
                <a:solidFill>
                  <a:schemeClr val="accent2"/>
                </a:solidFill>
                <a:latin typeface="Times New Roman" panose="02020603050405020304" pitchFamily="18" charset="0"/>
                <a:cs typeface="Times New Roman" panose="02020603050405020304" pitchFamily="18" charset="0"/>
              </a:rPr>
              <a:t>tiếp</a:t>
            </a:r>
            <a:r>
              <a:rPr lang="en-US" sz="2800" b="1" dirty="0" smtClean="0">
                <a:solidFill>
                  <a:schemeClr val="accent2"/>
                </a:solidFill>
                <a:latin typeface="Times New Roman" panose="02020603050405020304" pitchFamily="18" charset="0"/>
                <a:cs typeface="Times New Roman" panose="02020603050405020304" pitchFamily="18" charset="0"/>
              </a:rPr>
              <a:t>...)</a:t>
            </a:r>
            <a:endParaRPr lang="en-US" sz="2800" b="1" dirty="0">
              <a:solidFill>
                <a:schemeClr val="accent2"/>
              </a:solidFill>
              <a:latin typeface="Times New Roman" panose="02020603050405020304" pitchFamily="18" charset="0"/>
              <a:cs typeface="Times New Roman" panose="02020603050405020304" pitchFamily="18" charset="0"/>
            </a:endParaRPr>
          </a:p>
        </p:txBody>
      </p:sp>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379413" y="457200"/>
            <a:ext cx="10820400" cy="6248400"/>
          </a:xfrm>
        </p:spPr>
        <p:txBody>
          <a:bodyPr rtlCol="0">
            <a:normAutofit fontScale="92500" lnSpcReduction="20000"/>
          </a:bodyPr>
          <a:lstStyle/>
          <a:p>
            <a:pPr marL="347663" indent="-347663" defTabSz="914126" eaLnBrk="1" fontAlgn="auto" hangingPunct="1">
              <a:spcAft>
                <a:spcPts val="0"/>
              </a:spcAft>
              <a:buFont typeface="Arial" panose="020B0604020202020204" pitchFamily="34" charset="0"/>
              <a:buNone/>
              <a:defRPr/>
            </a:pPr>
            <a:r>
              <a:rPr lang="en-US" sz="2800" b="1" dirty="0" err="1" smtClean="0">
                <a:solidFill>
                  <a:schemeClr val="accent2"/>
                </a:solidFill>
                <a:latin typeface="Times New Roman" pitchFamily="18" charset="0"/>
                <a:cs typeface="Times New Roman" pitchFamily="18" charset="0"/>
              </a:rPr>
              <a:t>Phạm</a:t>
            </a:r>
            <a:r>
              <a:rPr lang="en-US" sz="2800" b="1" dirty="0" smtClean="0">
                <a:solidFill>
                  <a:schemeClr val="accent2"/>
                </a:solidFill>
                <a:latin typeface="Times New Roman" pitchFamily="18" charset="0"/>
                <a:cs typeface="Times New Roman" pitchFamily="18" charset="0"/>
              </a:rPr>
              <a:t> vi </a:t>
            </a:r>
            <a:r>
              <a:rPr lang="en-US" sz="2800" b="1" dirty="0" err="1" smtClean="0">
                <a:solidFill>
                  <a:schemeClr val="accent2"/>
                </a:solidFill>
                <a:latin typeface="Times New Roman" pitchFamily="18" charset="0"/>
                <a:cs typeface="Times New Roman" pitchFamily="18" charset="0"/>
              </a:rPr>
              <a:t>điều</a:t>
            </a:r>
            <a:r>
              <a:rPr lang="en-US" sz="2800" b="1" dirty="0" smtClean="0">
                <a:solidFill>
                  <a:schemeClr val="accent2"/>
                </a:solidFill>
                <a:latin typeface="Times New Roman" pitchFamily="18" charset="0"/>
                <a:cs typeface="Times New Roman" pitchFamily="18" charset="0"/>
              </a:rPr>
              <a:t> </a:t>
            </a:r>
            <a:r>
              <a:rPr lang="en-US" sz="2800" b="1" dirty="0" err="1" smtClean="0">
                <a:solidFill>
                  <a:schemeClr val="accent2"/>
                </a:solidFill>
                <a:latin typeface="Times New Roman" pitchFamily="18" charset="0"/>
                <a:cs typeface="Times New Roman" pitchFamily="18" charset="0"/>
              </a:rPr>
              <a:t>chỉnh</a:t>
            </a:r>
            <a:r>
              <a:rPr lang="en-US" sz="2800" b="1" dirty="0" smtClean="0">
                <a:solidFill>
                  <a:schemeClr val="accent2"/>
                </a:solidFill>
                <a:latin typeface="Times New Roman" pitchFamily="18" charset="0"/>
                <a:cs typeface="Times New Roman" pitchFamily="18" charset="0"/>
              </a:rPr>
              <a:t> (</a:t>
            </a:r>
            <a:r>
              <a:rPr lang="en-US" sz="2800" b="1" dirty="0" err="1" smtClean="0">
                <a:solidFill>
                  <a:schemeClr val="accent2"/>
                </a:solidFill>
                <a:latin typeface="Times New Roman" pitchFamily="18" charset="0"/>
                <a:cs typeface="Times New Roman" pitchFamily="18" charset="0"/>
              </a:rPr>
              <a:t>Điều</a:t>
            </a:r>
            <a:r>
              <a:rPr lang="en-US" sz="2800" b="1" dirty="0" smtClean="0">
                <a:solidFill>
                  <a:schemeClr val="accent2"/>
                </a:solidFill>
                <a:latin typeface="Times New Roman" pitchFamily="18" charset="0"/>
                <a:cs typeface="Times New Roman" pitchFamily="18" charset="0"/>
              </a:rPr>
              <a:t> 1)</a:t>
            </a:r>
            <a:endParaRPr lang="en-US" sz="2800" dirty="0" smtClean="0">
              <a:solidFill>
                <a:schemeClr val="accent2"/>
              </a:solidFill>
              <a:latin typeface="Times New Roman" pitchFamily="18" charset="0"/>
              <a:cs typeface="Times New Roman" pitchFamily="18" charset="0"/>
            </a:endParaRPr>
          </a:p>
          <a:p>
            <a:pPr marL="0" indent="0" algn="just" eaLnBrk="1" hangingPunct="1">
              <a:buFont typeface="Wingdings 3" pitchFamily="18" charset="2"/>
              <a:buNone/>
              <a:defRPr/>
            </a:pPr>
            <a:r>
              <a:rPr lang="vi-VN" sz="2800" dirty="0">
                <a:solidFill>
                  <a:schemeClr val="tx1"/>
                </a:solidFill>
                <a:latin typeface="Times New Roman" panose="02020603050405020304" pitchFamily="18" charset="0"/>
                <a:cs typeface="Times New Roman" panose="02020603050405020304" pitchFamily="18" charset="0"/>
              </a:rPr>
              <a:t>1. Thủ tục tự công b</a:t>
            </a:r>
            <a:r>
              <a:rPr lang="en-US" sz="2800" dirty="0">
                <a:solidFill>
                  <a:schemeClr val="tx1"/>
                </a:solidFill>
                <a:latin typeface="Times New Roman" panose="02020603050405020304" pitchFamily="18" charset="0"/>
                <a:cs typeface="Times New Roman" panose="02020603050405020304" pitchFamily="18" charset="0"/>
              </a:rPr>
              <a:t>ố </a:t>
            </a:r>
            <a:r>
              <a:rPr lang="vi-VN" sz="2800" dirty="0">
                <a:solidFill>
                  <a:schemeClr val="tx1"/>
                </a:solidFill>
                <a:latin typeface="Times New Roman" panose="02020603050405020304" pitchFamily="18" charset="0"/>
                <a:cs typeface="Times New Roman" panose="02020603050405020304" pitchFamily="18" charset="0"/>
              </a:rPr>
              <a:t>sản phẩm.</a:t>
            </a:r>
            <a:endParaRPr lang="en-US" sz="2800" dirty="0">
              <a:solidFill>
                <a:schemeClr val="tx1"/>
              </a:solidFill>
              <a:latin typeface="Times New Roman" panose="02020603050405020304" pitchFamily="18" charset="0"/>
              <a:cs typeface="Times New Roman" panose="02020603050405020304" pitchFamily="18" charset="0"/>
            </a:endParaRPr>
          </a:p>
          <a:p>
            <a:pPr marL="0" indent="0" algn="just" eaLnBrk="1" hangingPunct="1">
              <a:buFont typeface="Wingdings 3" pitchFamily="18" charset="2"/>
              <a:buNone/>
              <a:defRPr/>
            </a:pPr>
            <a:r>
              <a:rPr lang="vi-VN" sz="2800" dirty="0">
                <a:solidFill>
                  <a:schemeClr val="tx1"/>
                </a:solidFill>
                <a:latin typeface="Times New Roman" panose="02020603050405020304" pitchFamily="18" charset="0"/>
                <a:cs typeface="Times New Roman" panose="02020603050405020304" pitchFamily="18" charset="0"/>
              </a:rPr>
              <a:t>2. Thủ tục đăng ký bản công bố sản phẩm.</a:t>
            </a:r>
            <a:endParaRPr lang="en-US" sz="2800" dirty="0">
              <a:solidFill>
                <a:schemeClr val="tx1"/>
              </a:solidFill>
              <a:latin typeface="Times New Roman" panose="02020603050405020304" pitchFamily="18" charset="0"/>
              <a:cs typeface="Times New Roman" panose="02020603050405020304" pitchFamily="18" charset="0"/>
            </a:endParaRPr>
          </a:p>
          <a:p>
            <a:pPr marL="0" indent="0" algn="just" eaLnBrk="1" hangingPunct="1">
              <a:buFont typeface="Wingdings 3" pitchFamily="18" charset="2"/>
              <a:buNone/>
              <a:defRPr/>
            </a:pPr>
            <a:r>
              <a:rPr lang="vi-VN" sz="2800" dirty="0">
                <a:solidFill>
                  <a:schemeClr val="tx1"/>
                </a:solidFill>
                <a:latin typeface="Times New Roman" panose="02020603050405020304" pitchFamily="18" charset="0"/>
                <a:cs typeface="Times New Roman" panose="02020603050405020304" pitchFamily="18" charset="0"/>
              </a:rPr>
              <a:t>3. Bảo đảm an toàn thực phẩm biến đổi gen.</a:t>
            </a:r>
            <a:endParaRPr lang="en-US" sz="2800" dirty="0">
              <a:solidFill>
                <a:schemeClr val="tx1"/>
              </a:solidFill>
              <a:latin typeface="Times New Roman" panose="02020603050405020304" pitchFamily="18" charset="0"/>
              <a:cs typeface="Times New Roman" panose="02020603050405020304" pitchFamily="18" charset="0"/>
            </a:endParaRPr>
          </a:p>
          <a:p>
            <a:pPr marL="0" indent="0" algn="just" eaLnBrk="1" hangingPunct="1">
              <a:buFont typeface="Wingdings 3" pitchFamily="18" charset="2"/>
              <a:buNone/>
              <a:defRPr/>
            </a:pPr>
            <a:r>
              <a:rPr lang="vi-VN" sz="2800" dirty="0">
                <a:solidFill>
                  <a:schemeClr val="tx1"/>
                </a:solidFill>
                <a:latin typeface="Times New Roman" panose="02020603050405020304" pitchFamily="18" charset="0"/>
                <a:cs typeface="Times New Roman" panose="02020603050405020304" pitchFamily="18" charset="0"/>
              </a:rPr>
              <a:t>4. Cấp Giấy chứng nhận cơ sở đủ điều kiện an toàn thực phẩm.</a:t>
            </a:r>
            <a:endParaRPr lang="en-US" sz="2800" dirty="0">
              <a:solidFill>
                <a:schemeClr val="tx1"/>
              </a:solidFill>
              <a:latin typeface="Times New Roman" panose="02020603050405020304" pitchFamily="18" charset="0"/>
              <a:cs typeface="Times New Roman" panose="02020603050405020304" pitchFamily="18" charset="0"/>
            </a:endParaRPr>
          </a:p>
          <a:p>
            <a:pPr marL="0" indent="0" algn="just" eaLnBrk="1" hangingPunct="1">
              <a:buFont typeface="Wingdings 3" pitchFamily="18" charset="2"/>
              <a:buNone/>
              <a:defRPr/>
            </a:pPr>
            <a:r>
              <a:rPr lang="vi-VN" sz="2800" dirty="0">
                <a:solidFill>
                  <a:schemeClr val="tx1"/>
                </a:solidFill>
                <a:latin typeface="Times New Roman" panose="02020603050405020304" pitchFamily="18" charset="0"/>
                <a:cs typeface="Times New Roman" panose="02020603050405020304" pitchFamily="18" charset="0"/>
              </a:rPr>
              <a:t>5. Kiểm tra nhà nước về an toàn thực phẩm nhập khẩu, xuất khẩu.</a:t>
            </a:r>
            <a:endParaRPr lang="en-US" sz="2800" dirty="0">
              <a:solidFill>
                <a:schemeClr val="tx1"/>
              </a:solidFill>
              <a:latin typeface="Times New Roman" panose="02020603050405020304" pitchFamily="18" charset="0"/>
              <a:cs typeface="Times New Roman" panose="02020603050405020304" pitchFamily="18" charset="0"/>
            </a:endParaRPr>
          </a:p>
          <a:p>
            <a:pPr marL="0" indent="0" algn="just" eaLnBrk="1" hangingPunct="1">
              <a:buFont typeface="Wingdings 3" pitchFamily="18" charset="2"/>
              <a:buNone/>
              <a:defRPr/>
            </a:pPr>
            <a:r>
              <a:rPr lang="vi-VN" sz="2800" dirty="0">
                <a:solidFill>
                  <a:schemeClr val="tx1"/>
                </a:solidFill>
                <a:latin typeface="Times New Roman" panose="02020603050405020304" pitchFamily="18" charset="0"/>
                <a:cs typeface="Times New Roman" panose="02020603050405020304" pitchFamily="18" charset="0"/>
              </a:rPr>
              <a:t>6. Ghi nhãn thực phẩm.</a:t>
            </a:r>
            <a:endParaRPr lang="en-US" sz="2800" dirty="0">
              <a:solidFill>
                <a:schemeClr val="tx1"/>
              </a:solidFill>
              <a:latin typeface="Times New Roman" panose="02020603050405020304" pitchFamily="18" charset="0"/>
              <a:cs typeface="Times New Roman" panose="02020603050405020304" pitchFamily="18" charset="0"/>
            </a:endParaRPr>
          </a:p>
          <a:p>
            <a:pPr marL="0" indent="0" algn="just" eaLnBrk="1" hangingPunct="1">
              <a:buFont typeface="Wingdings 3" pitchFamily="18" charset="2"/>
              <a:buNone/>
              <a:defRPr/>
            </a:pPr>
            <a:r>
              <a:rPr lang="vi-VN" sz="2800" dirty="0">
                <a:solidFill>
                  <a:schemeClr val="tx1"/>
                </a:solidFill>
                <a:latin typeface="Times New Roman" panose="02020603050405020304" pitchFamily="18" charset="0"/>
                <a:cs typeface="Times New Roman" panose="02020603050405020304" pitchFamily="18" charset="0"/>
              </a:rPr>
              <a:t>7. Quảng cáo thực phẩm.</a:t>
            </a:r>
            <a:endParaRPr lang="en-US" sz="2800" dirty="0">
              <a:solidFill>
                <a:schemeClr val="tx1"/>
              </a:solidFill>
              <a:latin typeface="Times New Roman" panose="02020603050405020304" pitchFamily="18" charset="0"/>
              <a:cs typeface="Times New Roman" panose="02020603050405020304" pitchFamily="18" charset="0"/>
            </a:endParaRPr>
          </a:p>
          <a:p>
            <a:pPr marL="0" indent="0" algn="just" eaLnBrk="1" hangingPunct="1">
              <a:buFont typeface="Wingdings 3" pitchFamily="18" charset="2"/>
              <a:buNone/>
              <a:defRPr/>
            </a:pPr>
            <a:r>
              <a:rPr lang="vi-VN" sz="2800" dirty="0">
                <a:solidFill>
                  <a:schemeClr val="tx1"/>
                </a:solidFill>
                <a:latin typeface="Times New Roman" panose="02020603050405020304" pitchFamily="18" charset="0"/>
                <a:cs typeface="Times New Roman" panose="02020603050405020304" pitchFamily="18" charset="0"/>
              </a:rPr>
              <a:t>8. Điều kiện bảo đảm an toàn thực phẩm trong sản xuất thực phẩm bảo vệ sức khỏe.</a:t>
            </a:r>
            <a:endParaRPr lang="en-US" sz="2800" dirty="0">
              <a:solidFill>
                <a:schemeClr val="tx1"/>
              </a:solidFill>
              <a:latin typeface="Times New Roman" panose="02020603050405020304" pitchFamily="18" charset="0"/>
              <a:cs typeface="Times New Roman" panose="02020603050405020304" pitchFamily="18" charset="0"/>
            </a:endParaRPr>
          </a:p>
          <a:p>
            <a:pPr marL="0" indent="0" algn="just" eaLnBrk="1" hangingPunct="1">
              <a:buFont typeface="Wingdings 3" pitchFamily="18" charset="2"/>
              <a:buNone/>
              <a:defRPr/>
            </a:pPr>
            <a:r>
              <a:rPr lang="vi-VN" sz="2800" dirty="0">
                <a:solidFill>
                  <a:schemeClr val="tx1"/>
                </a:solidFill>
                <a:latin typeface="Times New Roman" panose="02020603050405020304" pitchFamily="18" charset="0"/>
                <a:cs typeface="Times New Roman" panose="02020603050405020304" pitchFamily="18" charset="0"/>
              </a:rPr>
              <a:t>9. Điều kiện bảo đảm an toàn thực phẩm trong sản xuất, kinh doanh và sử dụng phụ gia thực phẩm.</a:t>
            </a:r>
            <a:endParaRPr lang="en-US" sz="2800" dirty="0">
              <a:solidFill>
                <a:schemeClr val="tx1"/>
              </a:solidFill>
              <a:latin typeface="Times New Roman" panose="02020603050405020304" pitchFamily="18" charset="0"/>
              <a:cs typeface="Times New Roman" panose="02020603050405020304" pitchFamily="18" charset="0"/>
            </a:endParaRPr>
          </a:p>
          <a:p>
            <a:pPr marL="0" indent="0" algn="just" eaLnBrk="1" hangingPunct="1">
              <a:buFont typeface="Wingdings 3" pitchFamily="18" charset="2"/>
              <a:buNone/>
              <a:defRPr/>
            </a:pPr>
            <a:r>
              <a:rPr lang="vi-VN" sz="2800" dirty="0">
                <a:solidFill>
                  <a:schemeClr val="tx1"/>
                </a:solidFill>
                <a:latin typeface="Times New Roman" panose="02020603050405020304" pitchFamily="18" charset="0"/>
                <a:cs typeface="Times New Roman" panose="02020603050405020304" pitchFamily="18" charset="0"/>
              </a:rPr>
              <a:t>10. Truy xuất nguồn gốc thực phẩm.</a:t>
            </a:r>
            <a:endParaRPr lang="en-US" sz="2800" dirty="0">
              <a:solidFill>
                <a:schemeClr val="tx1"/>
              </a:solidFill>
              <a:latin typeface="Times New Roman" panose="02020603050405020304" pitchFamily="18" charset="0"/>
              <a:cs typeface="Times New Roman" panose="02020603050405020304" pitchFamily="18" charset="0"/>
            </a:endParaRPr>
          </a:p>
          <a:p>
            <a:pPr marL="0" indent="0" algn="just" eaLnBrk="1" hangingPunct="1">
              <a:buFont typeface="Wingdings 3" pitchFamily="18" charset="2"/>
              <a:buNone/>
              <a:defRPr/>
            </a:pPr>
            <a:r>
              <a:rPr lang="vi-VN" sz="2800" dirty="0">
                <a:solidFill>
                  <a:schemeClr val="tx1"/>
                </a:solidFill>
                <a:latin typeface="Times New Roman" panose="02020603050405020304" pitchFamily="18" charset="0"/>
                <a:cs typeface="Times New Roman" panose="02020603050405020304" pitchFamily="18" charset="0"/>
              </a:rPr>
              <a:t>11. Phân công trách nhiệm quản lý nhà nước về an toàn thực phẩm.</a:t>
            </a:r>
            <a:endParaRPr lang="en-US" sz="2800" dirty="0">
              <a:solidFill>
                <a:schemeClr val="tx1"/>
              </a:solidFill>
              <a:latin typeface="Times New Roman" panose="02020603050405020304" pitchFamily="18" charset="0"/>
              <a:cs typeface="Times New Roman" panose="02020603050405020304" pitchFamily="18" charset="0"/>
            </a:endParaRPr>
          </a:p>
          <a:p>
            <a:pPr marL="347663" indent="-347663" algn="just" defTabSz="914126" eaLnBrk="1" fontAlgn="auto" hangingPunct="1">
              <a:spcAft>
                <a:spcPts val="0"/>
              </a:spcAft>
              <a:buFont typeface="+mj-lt"/>
              <a:buAutoNum type="arabicPeriod"/>
              <a:defRPr/>
            </a:pPr>
            <a:endParaRPr lang="en-US" sz="2800" dirty="0" smtClean="0">
              <a:solidFill>
                <a:schemeClr val="tx1"/>
              </a:solidFill>
              <a:latin typeface="Times New Roman" pitchFamily="18" charset="0"/>
              <a:cs typeface="Times New Roman" pitchFamily="18" charset="0"/>
            </a:endParaRPr>
          </a:p>
          <a:p>
            <a:pPr marL="228531" indent="-228531" algn="just" defTabSz="914126" eaLnBrk="1" fontAlgn="auto" hangingPunct="1">
              <a:spcAft>
                <a:spcPts val="0"/>
              </a:spcAft>
              <a:buFont typeface="Wingdings 3" charset="2"/>
              <a:buChar char=""/>
              <a:defRPr/>
            </a:pPr>
            <a:endParaRPr lang="en-US" sz="1999" dirty="0">
              <a:solidFill>
                <a:schemeClr val="tx1"/>
              </a:solidFill>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mph" presetSubtype="2" fill="hold" nodeType="withEffect">
                                  <p:stCondLst>
                                    <p:cond delay="0"/>
                                  </p:stCondLst>
                                  <p:childTnLst>
                                    <p:animClr clrSpc="rgb" dir="cw">
                                      <p:cBhvr override="childStyle">
                                        <p:cTn id="6" dur="2000" fill="hold"/>
                                        <p:tgtEl>
                                          <p:spTgt spid="4">
                                            <p:txEl>
                                              <p:pRg st="0" end="0"/>
                                            </p:txEl>
                                          </p:spTgt>
                                        </p:tgtEl>
                                        <p:attrNameLst>
                                          <p:attrName>style.color</p:attrName>
                                        </p:attrNameLst>
                                      </p:cBhvr>
                                      <p:to>
                                        <a:schemeClr val="tx1"/>
                                      </p:to>
                                    </p:animClr>
                                  </p:childTnLst>
                                </p:cTn>
                              </p:par>
                            </p:childTnLst>
                          </p:cTn>
                        </p:par>
                      </p:childTnLst>
                    </p:cTn>
                  </p:par>
                  <p:par>
                    <p:cTn id="7" fill="hold">
                      <p:stCondLst>
                        <p:cond delay="indefinite"/>
                      </p:stCondLst>
                      <p:childTnLst>
                        <p:par>
                          <p:cTn id="8" fill="hold">
                            <p:stCondLst>
                              <p:cond delay="0"/>
                            </p:stCondLst>
                            <p:childTnLst>
                              <p:par>
                                <p:cTn id="9" presetID="3" presetClass="emph" presetSubtype="2" fill="hold" nodeType="clickEffect">
                                  <p:stCondLst>
                                    <p:cond delay="0"/>
                                  </p:stCondLst>
                                  <p:childTnLst>
                                    <p:animClr clrSpc="rgb" dir="cw">
                                      <p:cBhvr override="childStyle">
                                        <p:cTn id="10" dur="2000" fill="hold"/>
                                        <p:tgtEl>
                                          <p:spTgt spid="4">
                                            <p:txEl>
                                              <p:pRg st="0" end="0"/>
                                            </p:txEl>
                                          </p:spTgt>
                                        </p:tgtEl>
                                        <p:attrNameLst>
                                          <p:attrName>style.color</p:attrName>
                                        </p:attrNameLst>
                                      </p:cBhvr>
                                      <p:to>
                                        <a:schemeClr val="hlink"/>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2"/>
          <p:cNvSpPr>
            <a:spLocks noGrp="1"/>
          </p:cNvSpPr>
          <p:nvPr>
            <p:ph idx="1"/>
          </p:nvPr>
        </p:nvSpPr>
        <p:spPr>
          <a:xfrm>
            <a:off x="303213" y="1752600"/>
            <a:ext cx="10058400" cy="3881438"/>
          </a:xfrm>
        </p:spPr>
        <p:txBody>
          <a:bodyPr rtlCol="0">
            <a:normAutofit fontScale="92500" lnSpcReduction="10000"/>
          </a:bodyPr>
          <a:lstStyle/>
          <a:p>
            <a:pPr marL="0" indent="0" algn="just" eaLnBrk="1" hangingPunct="1">
              <a:buFont typeface="Wingdings 3" pitchFamily="18" charset="2"/>
              <a:buNone/>
              <a:defRPr/>
            </a:pPr>
            <a:r>
              <a:rPr lang="vi-VN" altLang="en-US" sz="2800" dirty="0" smtClean="0">
                <a:solidFill>
                  <a:schemeClr val="tx1"/>
                </a:solidFill>
                <a:latin typeface="Times New Roman" panose="02020603050405020304" pitchFamily="18" charset="0"/>
                <a:cs typeface="Times New Roman" panose="02020603050405020304" pitchFamily="18" charset="0"/>
              </a:rPr>
              <a:t>1. Sản phẩm động vật trên cạn, sản phẩm động vật thủy sản, sản phẩm thực vật dùng làm thực phẩm nhập khẩu, trừ các thực phẩm đã qua ch</a:t>
            </a:r>
            <a:r>
              <a:rPr lang="en-US" altLang="en-US" sz="2800" dirty="0" smtClean="0">
                <a:solidFill>
                  <a:schemeClr val="tx1"/>
                </a:solidFill>
                <a:latin typeface="Times New Roman" panose="02020603050405020304" pitchFamily="18" charset="0"/>
                <a:cs typeface="Times New Roman" panose="02020603050405020304" pitchFamily="18" charset="0"/>
              </a:rPr>
              <a:t>ế </a:t>
            </a:r>
            <a:r>
              <a:rPr lang="vi-VN" altLang="en-US" sz="2800" dirty="0" smtClean="0">
                <a:solidFill>
                  <a:schemeClr val="tx1"/>
                </a:solidFill>
                <a:latin typeface="Times New Roman" panose="02020603050405020304" pitchFamily="18" charset="0"/>
                <a:cs typeface="Times New Roman" panose="02020603050405020304" pitchFamily="18" charset="0"/>
              </a:rPr>
              <a:t>bi</a:t>
            </a:r>
            <a:r>
              <a:rPr lang="en-US" altLang="en-US" sz="2800" dirty="0" err="1" smtClean="0">
                <a:solidFill>
                  <a:schemeClr val="tx1"/>
                </a:solidFill>
                <a:latin typeface="Times New Roman" panose="02020603050405020304" pitchFamily="18" charset="0"/>
                <a:cs typeface="Times New Roman" panose="02020603050405020304" pitchFamily="18" charset="0"/>
              </a:rPr>
              <a:t>ến</a:t>
            </a:r>
            <a:r>
              <a:rPr lang="vi-VN" altLang="en-US" sz="2800" dirty="0" smtClean="0">
                <a:solidFill>
                  <a:schemeClr val="tx1"/>
                </a:solidFill>
                <a:latin typeface="Times New Roman" panose="02020603050405020304" pitchFamily="18" charset="0"/>
                <a:cs typeface="Times New Roman" panose="02020603050405020304" pitchFamily="18" charset="0"/>
              </a:rPr>
              <a:t>, bao gói sẵn, thực phẩm do tổ chức, cá nhân Việt Nam xuất khẩu sang nước ngoài nhưng bị trả về và các trường h</a:t>
            </a:r>
            <a:r>
              <a:rPr lang="en-US" altLang="en-US" sz="2800" dirty="0" smtClean="0">
                <a:solidFill>
                  <a:schemeClr val="tx1"/>
                </a:solidFill>
                <a:latin typeface="Times New Roman" panose="02020603050405020304" pitchFamily="18" charset="0"/>
                <a:cs typeface="Times New Roman" panose="02020603050405020304" pitchFamily="18" charset="0"/>
              </a:rPr>
              <a:t>ợ</a:t>
            </a:r>
            <a:r>
              <a:rPr lang="vi-VN" altLang="en-US" sz="2800" dirty="0" smtClean="0">
                <a:solidFill>
                  <a:schemeClr val="tx1"/>
                </a:solidFill>
                <a:latin typeface="Times New Roman" panose="02020603050405020304" pitchFamily="18" charset="0"/>
                <a:cs typeface="Times New Roman" panose="02020603050405020304" pitchFamily="18" charset="0"/>
              </a:rPr>
              <a:t>p quy định tại Điều 13 Nghị định này phải đáp ứng các yêu cầu sau đây:</a:t>
            </a:r>
            <a:endParaRPr lang="en-US" altLang="en-US" sz="2800" dirty="0" smtClean="0">
              <a:solidFill>
                <a:schemeClr val="tx1"/>
              </a:solidFill>
              <a:latin typeface="Times New Roman" panose="02020603050405020304" pitchFamily="18" charset="0"/>
              <a:cs typeface="Times New Roman" panose="02020603050405020304" pitchFamily="18" charset="0"/>
            </a:endParaRPr>
          </a:p>
          <a:p>
            <a:pPr marL="0" indent="0" algn="just" eaLnBrk="1" hangingPunct="1">
              <a:buFont typeface="Wingdings 3" pitchFamily="18" charset="2"/>
              <a:buNone/>
              <a:defRPr/>
            </a:pPr>
            <a:r>
              <a:rPr lang="vi-VN" altLang="en-US" sz="2800" dirty="0" smtClean="0">
                <a:solidFill>
                  <a:schemeClr val="tx1"/>
                </a:solidFill>
                <a:latin typeface="Times New Roman" panose="02020603050405020304" pitchFamily="18" charset="0"/>
                <a:cs typeface="Times New Roman" panose="02020603050405020304" pitchFamily="18" charset="0"/>
              </a:rPr>
              <a:t>a) Có xuất xứ từ quốc gia, vùng lãnh thổ có hệ thống kiểm soát an toàn thực phẩm đáp ứng quy định của Việt Nam và được cơ quan có thẩm quyền của Việt Nam đưa vào danh sách các quốc gia, vùng lãnh thổ đăng ký xuất khẩu thực phẩm có nguồn gốc động vật, thực vật, thủy sản vào Việt Nam;</a:t>
            </a:r>
            <a:endParaRPr lang="en-US" altLang="en-US" sz="2800" dirty="0" smtClean="0">
              <a:solidFill>
                <a:schemeClr val="tx1"/>
              </a:solidFill>
              <a:latin typeface="Times New Roman" panose="02020603050405020304" pitchFamily="18" charset="0"/>
              <a:cs typeface="Times New Roman" panose="02020603050405020304" pitchFamily="18" charset="0"/>
            </a:endParaRPr>
          </a:p>
          <a:p>
            <a:pPr marL="0" indent="0" algn="just" eaLnBrk="1" hangingPunct="1">
              <a:buFont typeface="Wingdings 3" pitchFamily="18" charset="2"/>
              <a:buNone/>
              <a:defRPr/>
            </a:pPr>
            <a:endParaRPr lang="en-US" altLang="en-US" sz="2800" dirty="0" smtClean="0">
              <a:solidFill>
                <a:schemeClr val="tx1"/>
              </a:solidFill>
              <a:latin typeface="Times New Roman" panose="02020603050405020304" pitchFamily="18" charset="0"/>
              <a:cs typeface="Times New Roman" panose="02020603050405020304" pitchFamily="18" charset="0"/>
            </a:endParaRPr>
          </a:p>
        </p:txBody>
      </p:sp>
      <p:sp>
        <p:nvSpPr>
          <p:cNvPr id="46083" name="Title 1"/>
          <p:cNvSpPr txBox="1">
            <a:spLocks/>
          </p:cNvSpPr>
          <p:nvPr/>
        </p:nvSpPr>
        <p:spPr bwMode="auto">
          <a:xfrm>
            <a:off x="303212" y="152400"/>
            <a:ext cx="9677400" cy="1219200"/>
          </a:xfrm>
          <a:prstGeom prst="rect">
            <a:avLst/>
          </a:prstGeom>
          <a:noFill/>
          <a:ln w="9525">
            <a:noFill/>
            <a:miter lim="800000"/>
            <a:headEnd/>
            <a:tailEnd/>
          </a:ln>
        </p:spPr>
        <p:txBody>
          <a:bodyPr anchor="ctr"/>
          <a:lstStyle/>
          <a:p>
            <a:pPr algn="just" defTabSz="912813" eaLnBrk="1" hangingPunct="1"/>
            <a:r>
              <a:rPr lang="vi-VN" altLang="en-US" sz="2800" b="1" dirty="0">
                <a:solidFill>
                  <a:schemeClr val="accent2"/>
                </a:solidFill>
                <a:latin typeface="Times New Roman" pitchFamily="18" charset="0"/>
                <a:cs typeface="Times New Roman" pitchFamily="18" charset="0"/>
              </a:rPr>
              <a:t>Yêu cầu đối với sản phẩm động vật trên cạn, sản phẩm động vật thủy sản, sản phẩm thực vật dùng làm thực phẩm nhập khẩu</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Điều</a:t>
            </a:r>
            <a:r>
              <a:rPr lang="en-US" altLang="en-US" sz="2800" b="1" dirty="0">
                <a:solidFill>
                  <a:schemeClr val="accent2"/>
                </a:solidFill>
                <a:latin typeface="Times New Roman" pitchFamily="18" charset="0"/>
                <a:cs typeface="Times New Roman" pitchFamily="18" charset="0"/>
              </a:rPr>
              <a:t> 14)</a:t>
            </a:r>
          </a:p>
        </p:txBody>
      </p:sp>
    </p:spTree>
  </p:cSld>
  <p:clrMapOvr>
    <a:masterClrMapping/>
  </p:clrMapOvr>
  <p:transition spd="med">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Content Placeholder 2"/>
          <p:cNvSpPr>
            <a:spLocks noGrp="1"/>
          </p:cNvSpPr>
          <p:nvPr>
            <p:ph idx="1"/>
          </p:nvPr>
        </p:nvSpPr>
        <p:spPr>
          <a:xfrm>
            <a:off x="303213" y="1676400"/>
            <a:ext cx="10058400" cy="3881438"/>
          </a:xfrm>
        </p:spPr>
        <p:txBody>
          <a:bodyPr rtlCol="0">
            <a:normAutofit fontScale="92500" lnSpcReduction="10000"/>
          </a:bodyPr>
          <a:lstStyle/>
          <a:p>
            <a:pPr marL="0" indent="0" algn="just" eaLnBrk="1" hangingPunct="1">
              <a:buFont typeface="Wingdings 3" pitchFamily="18" charset="2"/>
              <a:buNone/>
              <a:defRPr/>
            </a:pPr>
            <a:r>
              <a:rPr lang="vi-VN" altLang="en-US" sz="2800" dirty="0" smtClean="0">
                <a:solidFill>
                  <a:schemeClr val="tx1"/>
                </a:solidFill>
                <a:latin typeface="Times New Roman" panose="02020603050405020304" pitchFamily="18" charset="0"/>
                <a:cs typeface="Times New Roman" panose="02020603050405020304" pitchFamily="18" charset="0"/>
              </a:rPr>
              <a:t>b) Đối với sản phẩm động vật trên cạn dùng làm thực phẩm, sản phẩm động vật thủy sản dùng làm thực phẩm: Phải được sản xuất bởi cơ sở sản xuất, kinh doanh được cơ quan có thẩm quyền của Việt Nam công nhận đáp ứng đầy đủ các yêu cầu về bảo đảm an toàn thực phẩm theo quy định của Việt Nam;</a:t>
            </a:r>
            <a:endParaRPr lang="en-US" altLang="en-US" sz="2800" dirty="0" smtClean="0">
              <a:solidFill>
                <a:schemeClr val="tx1"/>
              </a:solidFill>
              <a:latin typeface="Times New Roman" panose="02020603050405020304" pitchFamily="18" charset="0"/>
              <a:cs typeface="Times New Roman" panose="02020603050405020304" pitchFamily="18" charset="0"/>
            </a:endParaRPr>
          </a:p>
          <a:p>
            <a:pPr marL="0" indent="0" algn="just" eaLnBrk="1" hangingPunct="1">
              <a:buFont typeface="Wingdings 3" pitchFamily="18" charset="2"/>
              <a:buNone/>
              <a:defRPr/>
            </a:pPr>
            <a:r>
              <a:rPr lang="vi-VN" altLang="en-US" sz="2800" dirty="0" smtClean="0">
                <a:solidFill>
                  <a:schemeClr val="tx1"/>
                </a:solidFill>
                <a:latin typeface="Times New Roman" panose="02020603050405020304" pitchFamily="18" charset="0"/>
                <a:cs typeface="Times New Roman" panose="02020603050405020304" pitchFamily="18" charset="0"/>
              </a:rPr>
              <a:t>c) Mỗi lô hàng nhập khẩu có nguồn gốc động vật, thủy sản nhập khẩu phải kèm theo giấy chứng nhận đáp ứng các quy định về an toàn thực phẩm do cơ quan có thẩm quyền của nước xuất khẩu cấp (trừ trường hợp thủy sản do tàu cá nước ngoài thực hiện đánh bắt, chế biến trên biển bán trực tiếp cho Việt Nam).</a:t>
            </a:r>
            <a:endParaRPr lang="en-US" altLang="en-US" sz="2800" dirty="0" smtClean="0">
              <a:solidFill>
                <a:schemeClr val="tx1"/>
              </a:solidFill>
              <a:latin typeface="Times New Roman" panose="02020603050405020304" pitchFamily="18" charset="0"/>
              <a:cs typeface="Times New Roman" panose="02020603050405020304" pitchFamily="18" charset="0"/>
            </a:endParaRPr>
          </a:p>
          <a:p>
            <a:pPr marL="0" indent="0" algn="just" eaLnBrk="1" hangingPunct="1">
              <a:buFont typeface="Wingdings 3" pitchFamily="18" charset="2"/>
              <a:buNone/>
              <a:defRPr/>
            </a:pPr>
            <a:endParaRPr lang="en-US" altLang="en-US" sz="2800" dirty="0" smtClean="0">
              <a:solidFill>
                <a:schemeClr val="tx1"/>
              </a:solidFill>
              <a:latin typeface="Times New Roman" panose="02020603050405020304" pitchFamily="18" charset="0"/>
              <a:cs typeface="Times New Roman" panose="02020603050405020304" pitchFamily="18" charset="0"/>
            </a:endParaRPr>
          </a:p>
        </p:txBody>
      </p:sp>
      <p:sp>
        <p:nvSpPr>
          <p:cNvPr id="47107" name="Title 1"/>
          <p:cNvSpPr txBox="1">
            <a:spLocks/>
          </p:cNvSpPr>
          <p:nvPr/>
        </p:nvSpPr>
        <p:spPr bwMode="auto">
          <a:xfrm>
            <a:off x="379412" y="152400"/>
            <a:ext cx="9755188" cy="1219200"/>
          </a:xfrm>
          <a:prstGeom prst="rect">
            <a:avLst/>
          </a:prstGeom>
          <a:noFill/>
          <a:ln w="9525">
            <a:noFill/>
            <a:miter lim="800000"/>
            <a:headEnd/>
            <a:tailEnd/>
          </a:ln>
        </p:spPr>
        <p:txBody>
          <a:bodyPr anchor="ctr"/>
          <a:lstStyle/>
          <a:p>
            <a:pPr algn="just" defTabSz="912813" eaLnBrk="1" hangingPunct="1"/>
            <a:r>
              <a:rPr lang="vi-VN" altLang="en-US" sz="2800" b="1" dirty="0">
                <a:solidFill>
                  <a:schemeClr val="accent2"/>
                </a:solidFill>
                <a:latin typeface="Times New Roman" pitchFamily="18" charset="0"/>
                <a:cs typeface="Times New Roman" pitchFamily="18" charset="0"/>
              </a:rPr>
              <a:t>Yêu cầu đối với sản phẩm động vật trên cạn, sản phẩm động vật thủy sản, sản phẩm thực vật dùng làm thực phẩm nhập khẩu</a:t>
            </a:r>
            <a:r>
              <a:rPr lang="en-US" altLang="en-US" sz="2800" b="1" dirty="0">
                <a:solidFill>
                  <a:schemeClr val="accent2"/>
                </a:solidFill>
                <a:latin typeface="Times New Roman" pitchFamily="18" charset="0"/>
                <a:cs typeface="Times New Roman" pitchFamily="18" charset="0"/>
              </a:rPr>
              <a:t> (</a:t>
            </a:r>
            <a:r>
              <a:rPr lang="en-US" sz="2800" b="1" dirty="0" err="1">
                <a:solidFill>
                  <a:schemeClr val="accent2"/>
                </a:solidFill>
                <a:latin typeface="Times New Roman" pitchFamily="18" charset="0"/>
                <a:cs typeface="Times New Roman" pitchFamily="18" charset="0"/>
              </a:rPr>
              <a:t>tiếp</a:t>
            </a:r>
            <a:r>
              <a:rPr lang="en-US" sz="2800" b="1" dirty="0">
                <a:solidFill>
                  <a:schemeClr val="accent2"/>
                </a:solidFill>
                <a:latin typeface="Times New Roman" pitchFamily="18" charset="0"/>
                <a:cs typeface="Times New Roman" pitchFamily="18" charset="0"/>
              </a:rPr>
              <a:t>...)</a:t>
            </a:r>
            <a:endParaRPr lang="en-US" altLang="en-US" sz="2800" b="1" dirty="0">
              <a:solidFill>
                <a:schemeClr val="accent2"/>
              </a:solidFill>
              <a:latin typeface="Times New Roman" pitchFamily="18" charset="0"/>
              <a:cs typeface="Times New Roman" pitchFamily="18" charset="0"/>
            </a:endParaRPr>
          </a:p>
        </p:txBody>
      </p:sp>
    </p:spTree>
  </p:cSld>
  <p:clrMapOvr>
    <a:masterClrMapping/>
  </p:clrMapOvr>
  <p:transition spd="med">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Content Placeholder 2"/>
          <p:cNvSpPr>
            <a:spLocks noGrp="1"/>
          </p:cNvSpPr>
          <p:nvPr>
            <p:ph idx="1"/>
          </p:nvPr>
        </p:nvSpPr>
        <p:spPr>
          <a:xfrm>
            <a:off x="266700" y="1828800"/>
            <a:ext cx="9601200" cy="3881438"/>
          </a:xfrm>
        </p:spPr>
        <p:txBody>
          <a:bodyPr/>
          <a:lstStyle/>
          <a:p>
            <a:pPr marL="0" indent="0" algn="just" eaLnBrk="1" hangingPunct="1">
              <a:buFont typeface="Wingdings 3" pitchFamily="18" charset="2"/>
              <a:buNone/>
            </a:pPr>
            <a:r>
              <a:rPr lang="vi-VN" altLang="en-US" sz="2800" dirty="0" smtClean="0">
                <a:solidFill>
                  <a:schemeClr val="tx1"/>
                </a:solidFill>
                <a:latin typeface="Times New Roman" pitchFamily="18" charset="0"/>
                <a:cs typeface="Times New Roman" pitchFamily="18" charset="0"/>
              </a:rPr>
              <a:t>2. Thủ tục đăng ký quốc gia, vùng lãnh thổ và cơ sở sản xuất, kinh doanh nêu tại khoản 1 Điều này vào danh sách xuất khẩu vào Việt Nam thực hiện theo quy định tại Điều 22 Nghị định này.</a:t>
            </a:r>
            <a:endParaRPr lang="en-US" altLang="en-US" sz="2800" dirty="0" smtClean="0">
              <a:solidFill>
                <a:schemeClr val="tx1"/>
              </a:solidFill>
              <a:latin typeface="Times New Roman" pitchFamily="18" charset="0"/>
              <a:cs typeface="Times New Roman" pitchFamily="18" charset="0"/>
            </a:endParaRPr>
          </a:p>
          <a:p>
            <a:pPr marL="0" indent="0" algn="just" eaLnBrk="1" hangingPunct="1">
              <a:buFont typeface="Wingdings 3" pitchFamily="18" charset="2"/>
              <a:buNone/>
            </a:pPr>
            <a:r>
              <a:rPr lang="vi-VN" altLang="en-US" sz="2800" dirty="0" smtClean="0">
                <a:solidFill>
                  <a:schemeClr val="tx1"/>
                </a:solidFill>
                <a:latin typeface="Times New Roman" pitchFamily="18" charset="0"/>
                <a:cs typeface="Times New Roman" pitchFamily="18" charset="0"/>
              </a:rPr>
              <a:t>3. Bộ Nông nghiệp và Phát triển nông thôn có trách nhiệm cung cấp cho cơ quan hải quan danh sách quốc gia, vùng lãnh thổ và tổ chức, cá nhân được xuất khẩu các sản phẩm trên vào Việt Nam.</a:t>
            </a:r>
            <a:endParaRPr lang="en-US" altLang="en-US" sz="2800" dirty="0" smtClean="0">
              <a:solidFill>
                <a:schemeClr val="tx1"/>
              </a:solidFill>
              <a:latin typeface="Times New Roman" pitchFamily="18" charset="0"/>
              <a:cs typeface="Times New Roman" pitchFamily="18" charset="0"/>
            </a:endParaRPr>
          </a:p>
          <a:p>
            <a:pPr marL="0" indent="0" algn="just" eaLnBrk="1" hangingPunct="1">
              <a:buFont typeface="Wingdings 3" pitchFamily="18" charset="2"/>
              <a:buNone/>
            </a:pPr>
            <a:endParaRPr lang="en-US" altLang="en-US" sz="2800" dirty="0" smtClean="0">
              <a:solidFill>
                <a:schemeClr val="tx1"/>
              </a:solidFill>
              <a:latin typeface="Times New Roman" pitchFamily="18" charset="0"/>
              <a:cs typeface="Times New Roman" pitchFamily="18" charset="0"/>
            </a:endParaRPr>
          </a:p>
        </p:txBody>
      </p:sp>
      <p:sp>
        <p:nvSpPr>
          <p:cNvPr id="48131" name="Title 1"/>
          <p:cNvSpPr txBox="1">
            <a:spLocks/>
          </p:cNvSpPr>
          <p:nvPr/>
        </p:nvSpPr>
        <p:spPr bwMode="auto">
          <a:xfrm>
            <a:off x="379412" y="228600"/>
            <a:ext cx="9755188" cy="1219200"/>
          </a:xfrm>
          <a:prstGeom prst="rect">
            <a:avLst/>
          </a:prstGeom>
          <a:noFill/>
          <a:ln w="9525">
            <a:noFill/>
            <a:miter lim="800000"/>
            <a:headEnd/>
            <a:tailEnd/>
          </a:ln>
        </p:spPr>
        <p:txBody>
          <a:bodyPr anchor="ctr"/>
          <a:lstStyle/>
          <a:p>
            <a:pPr defTabSz="912813" eaLnBrk="1" hangingPunct="1"/>
            <a:r>
              <a:rPr lang="vi-VN" altLang="en-US" sz="2800" b="1" dirty="0">
                <a:solidFill>
                  <a:schemeClr val="accent2"/>
                </a:solidFill>
                <a:latin typeface="Times New Roman" pitchFamily="18" charset="0"/>
                <a:cs typeface="Times New Roman" pitchFamily="18" charset="0"/>
              </a:rPr>
              <a:t>Yêu cầu đối với sản phẩm động vật trên cạn, sản phẩm động vật thủy sản, sản phẩm thực vật dùng làm thực phẩm nhập khẩu</a:t>
            </a:r>
            <a:r>
              <a:rPr lang="en-US" altLang="en-US" sz="2800" b="1" dirty="0">
                <a:solidFill>
                  <a:schemeClr val="accent2"/>
                </a:solidFill>
                <a:latin typeface="Times New Roman" pitchFamily="18" charset="0"/>
                <a:cs typeface="Times New Roman" pitchFamily="18" charset="0"/>
              </a:rPr>
              <a:t> (</a:t>
            </a:r>
            <a:r>
              <a:rPr lang="en-US" sz="2800" b="1" dirty="0" err="1">
                <a:solidFill>
                  <a:schemeClr val="accent2"/>
                </a:solidFill>
                <a:latin typeface="Times New Roman" pitchFamily="18" charset="0"/>
                <a:cs typeface="Times New Roman" pitchFamily="18" charset="0"/>
              </a:rPr>
              <a:t>tiếp</a:t>
            </a:r>
            <a:r>
              <a:rPr lang="en-US" sz="2800" b="1" dirty="0">
                <a:solidFill>
                  <a:schemeClr val="accent2"/>
                </a:solidFill>
                <a:latin typeface="Times New Roman" pitchFamily="18" charset="0"/>
                <a:cs typeface="Times New Roman" pitchFamily="18" charset="0"/>
              </a:rPr>
              <a:t>...)</a:t>
            </a:r>
            <a:endParaRPr lang="en-US" altLang="en-US" sz="2800" b="1" dirty="0">
              <a:solidFill>
                <a:schemeClr val="accent2"/>
              </a:solidFill>
              <a:latin typeface="Times New Roman" pitchFamily="18" charset="0"/>
              <a:cs typeface="Times New Roman" pitchFamily="18" charset="0"/>
            </a:endParaRPr>
          </a:p>
        </p:txBody>
      </p:sp>
    </p:spTree>
  </p:cSld>
  <p:clrMapOvr>
    <a:masterClrMapping/>
  </p:clrMapOvr>
  <p:transition spd="med">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863" y="152400"/>
            <a:ext cx="9074149" cy="990600"/>
          </a:xfrm>
        </p:spPr>
        <p:txBody>
          <a:bodyPr/>
          <a:lstStyle/>
          <a:p>
            <a:r>
              <a:rPr lang="vi-VN" sz="2800" b="1" dirty="0" smtClean="0">
                <a:solidFill>
                  <a:schemeClr val="accent2"/>
                </a:solidFill>
                <a:latin typeface="Times New Roman" pitchFamily="18" charset="0"/>
                <a:cs typeface="Times New Roman" pitchFamily="18" charset="0"/>
              </a:rPr>
              <a:t>Cơ quan kiểm tra nhà nước đối với thực phẩm nhập khẩu</a:t>
            </a:r>
            <a:r>
              <a:rPr lang="en-US" sz="2800" b="1" dirty="0" smtClean="0">
                <a:solidFill>
                  <a:schemeClr val="accent2"/>
                </a:solidFill>
                <a:latin typeface="Times New Roman" pitchFamily="18" charset="0"/>
                <a:cs typeface="Times New Roman" pitchFamily="18" charset="0"/>
              </a:rPr>
              <a:t> (</a:t>
            </a:r>
            <a:r>
              <a:rPr lang="en-US" sz="2800" b="1" dirty="0" err="1" smtClean="0">
                <a:solidFill>
                  <a:schemeClr val="accent2"/>
                </a:solidFill>
                <a:latin typeface="Times New Roman" pitchFamily="18" charset="0"/>
                <a:cs typeface="Times New Roman" pitchFamily="18" charset="0"/>
              </a:rPr>
              <a:t>Điều</a:t>
            </a:r>
            <a:r>
              <a:rPr lang="en-US" sz="2800" b="1" dirty="0" smtClean="0">
                <a:solidFill>
                  <a:schemeClr val="accent2"/>
                </a:solidFill>
                <a:latin typeface="Times New Roman" pitchFamily="18" charset="0"/>
                <a:cs typeface="Times New Roman" pitchFamily="18" charset="0"/>
              </a:rPr>
              <a:t> 15)</a:t>
            </a:r>
            <a:endParaRPr lang="en-US" sz="2800" dirty="0">
              <a:solidFill>
                <a:schemeClr val="accent2"/>
              </a:solidFill>
              <a:latin typeface="Times New Roman" pitchFamily="18" charset="0"/>
              <a:cs typeface="Times New Roman" pitchFamily="18" charset="0"/>
            </a:endParaRPr>
          </a:p>
        </p:txBody>
      </p:sp>
      <p:sp>
        <p:nvSpPr>
          <p:cNvPr id="3" name="Content Placeholder 2"/>
          <p:cNvSpPr>
            <a:spLocks noGrp="1"/>
          </p:cNvSpPr>
          <p:nvPr>
            <p:ph idx="1"/>
          </p:nvPr>
        </p:nvSpPr>
        <p:spPr>
          <a:xfrm>
            <a:off x="531813" y="1524000"/>
            <a:ext cx="8739188" cy="4518025"/>
          </a:xfrm>
        </p:spPr>
        <p:txBody>
          <a:bodyPr/>
          <a:lstStyle/>
          <a:p>
            <a:pPr algn="just">
              <a:buFont typeface="Wingdings" pitchFamily="2" charset="2"/>
              <a:buChar char="Ø"/>
            </a:pPr>
            <a:r>
              <a:rPr lang="vi-VN" sz="2800" dirty="0" smtClean="0">
                <a:latin typeface="Times New Roman" pitchFamily="18" charset="0"/>
                <a:cs typeface="Times New Roman" pitchFamily="18" charset="0"/>
              </a:rPr>
              <a:t>Cơ quan kiểm tra nhà nước đối với thực phẩm nhập khẩu là cơ quan được Bộ Y tế, Bộ Nông nghiệp và Phát triển nông thôn hoặc Bộ Công Thương giao hoặc chỉ định.</a:t>
            </a:r>
            <a:endParaRPr lang="en-US" sz="2800" dirty="0" smtClean="0">
              <a:latin typeface="Times New Roman" pitchFamily="18" charset="0"/>
              <a:cs typeface="Times New Roman" pitchFamily="18" charset="0"/>
            </a:endParaRPr>
          </a:p>
          <a:p>
            <a:pPr algn="just">
              <a:buFont typeface="Wingdings" pitchFamily="2" charset="2"/>
              <a:buChar char="Ø"/>
            </a:pPr>
            <a:r>
              <a:rPr lang="vi-VN" sz="2800" dirty="0" smtClean="0">
                <a:latin typeface="Times New Roman" pitchFamily="18" charset="0"/>
                <a:cs typeface="Times New Roman" pitchFamily="18" charset="0"/>
              </a:rPr>
              <a:t>Trường hợp một lô hàng nhập khẩu có nhiều loại thực phẩm thuộc thẩm quyền quản lý của nhiều bộ thì cơ quan kiểm tra nhà nước là cơ quan được Bộ Nông nghiệp và Phát triển nông thôn giao hoặc ch</a:t>
            </a:r>
            <a:r>
              <a:rPr lang="en-US" sz="2800" dirty="0" smtClean="0">
                <a:latin typeface="Times New Roman" pitchFamily="18" charset="0"/>
                <a:cs typeface="Times New Roman" pitchFamily="18" charset="0"/>
              </a:rPr>
              <a:t>ỉ </a:t>
            </a:r>
            <a:r>
              <a:rPr lang="vi-VN" sz="2800" dirty="0" smtClean="0">
                <a:latin typeface="Times New Roman" pitchFamily="18" charset="0"/>
                <a:cs typeface="Times New Roman" pitchFamily="18" charset="0"/>
              </a:rPr>
              <a:t>định.</a:t>
            </a:r>
            <a:endParaRPr lang="en-US" sz="2800" dirty="0">
              <a:latin typeface="Times New Roman" pitchFamily="18" charset="0"/>
              <a:cs typeface="Times New Roman" pitchFamily="18" charset="0"/>
            </a:endParaRPr>
          </a:p>
        </p:txBody>
      </p:sp>
    </p:spTree>
  </p:cSld>
  <p:clrMapOvr>
    <a:masterClrMapping/>
  </p:clrMapOvr>
  <p:transition spd="med">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6700" y="1828800"/>
            <a:ext cx="9485313" cy="3881438"/>
          </a:xfrm>
        </p:spPr>
        <p:txBody>
          <a:bodyPr rtlCol="0">
            <a:noAutofit/>
          </a:bodyPr>
          <a:lstStyle/>
          <a:p>
            <a:pPr marL="342797" indent="-342797" defTabSz="457063" eaLnBrk="1" fontAlgn="auto" hangingPunct="1">
              <a:spcAft>
                <a:spcPts val="0"/>
              </a:spcAft>
              <a:buFont typeface="Wingdings" pitchFamily="2" charset="2"/>
              <a:buChar char="Ø"/>
              <a:defRPr/>
            </a:pPr>
            <a:r>
              <a:rPr lang="en-US" sz="2800" b="1" dirty="0">
                <a:solidFill>
                  <a:schemeClr val="dk1"/>
                </a:solidFill>
                <a:latin typeface="Times New Roman" panose="02020603050405020304" pitchFamily="18" charset="0"/>
                <a:cs typeface="Times New Roman" panose="02020603050405020304" pitchFamily="18" charset="0"/>
              </a:rPr>
              <a:t> </a:t>
            </a:r>
            <a:r>
              <a:rPr lang="vi-VN" sz="2800" b="1" dirty="0">
                <a:solidFill>
                  <a:schemeClr val="dk1"/>
                </a:solidFill>
                <a:latin typeface="Times New Roman" panose="02020603050405020304" pitchFamily="18" charset="0"/>
                <a:cs typeface="Times New Roman" panose="02020603050405020304" pitchFamily="18" charset="0"/>
              </a:rPr>
              <a:t>Phương thức kiểm tra giảm</a:t>
            </a:r>
            <a:r>
              <a:rPr lang="vi-VN" sz="2800" dirty="0">
                <a:solidFill>
                  <a:schemeClr val="dk1"/>
                </a:solidFill>
                <a:latin typeface="Times New Roman" panose="02020603050405020304" pitchFamily="18" charset="0"/>
                <a:cs typeface="Times New Roman" panose="02020603050405020304" pitchFamily="18" charset="0"/>
              </a:rPr>
              <a:t>, theo đó kiểm tra hồ sơ tối đa 5% trên tổng số lô hàng nhập khẩu trong vòng 01 năm do cơ quan hải quan lựa chọn ngẫu nhiên</a:t>
            </a:r>
            <a:r>
              <a:rPr lang="en-US" sz="2800" dirty="0">
                <a:solidFill>
                  <a:schemeClr val="dk1"/>
                </a:solidFill>
                <a:latin typeface="Times New Roman" panose="02020603050405020304" pitchFamily="18" charset="0"/>
                <a:cs typeface="Times New Roman" panose="02020603050405020304" pitchFamily="18" charset="0"/>
              </a:rPr>
              <a:t>.</a:t>
            </a:r>
          </a:p>
          <a:p>
            <a:pPr marL="342797" indent="-342797" defTabSz="457063" eaLnBrk="1" fontAlgn="auto" hangingPunct="1">
              <a:spcAft>
                <a:spcPts val="0"/>
              </a:spcAft>
              <a:buFont typeface="Wingdings" pitchFamily="2" charset="2"/>
              <a:buChar char="Ø"/>
              <a:defRPr/>
            </a:pPr>
            <a:r>
              <a:rPr lang="vi-VN" sz="2800" dirty="0">
                <a:solidFill>
                  <a:schemeClr val="dk1"/>
                </a:solidFill>
                <a:latin typeface="Times New Roman" panose="02020603050405020304" pitchFamily="18" charset="0"/>
                <a:cs typeface="Times New Roman" panose="02020603050405020304" pitchFamily="18" charset="0"/>
              </a:rPr>
              <a:t> </a:t>
            </a:r>
            <a:r>
              <a:rPr lang="vi-VN" sz="2800" b="1" dirty="0">
                <a:solidFill>
                  <a:schemeClr val="dk1"/>
                </a:solidFill>
                <a:latin typeface="Times New Roman" panose="02020603050405020304" pitchFamily="18" charset="0"/>
                <a:cs typeface="Times New Roman" panose="02020603050405020304" pitchFamily="18" charset="0"/>
              </a:rPr>
              <a:t>Phương thức kiểm tra thông thường</a:t>
            </a:r>
            <a:r>
              <a:rPr lang="vi-VN" sz="2800" dirty="0">
                <a:solidFill>
                  <a:schemeClr val="dk1"/>
                </a:solidFill>
                <a:latin typeface="Times New Roman" panose="02020603050405020304" pitchFamily="18" charset="0"/>
                <a:cs typeface="Times New Roman" panose="02020603050405020304" pitchFamily="18" charset="0"/>
              </a:rPr>
              <a:t>, theo đó chỉ kiểm tra hồ sơ của lô hàng nhập khẩu.</a:t>
            </a:r>
            <a:endParaRPr lang="en-US" sz="2800" dirty="0">
              <a:solidFill>
                <a:schemeClr val="dk1"/>
              </a:solidFill>
              <a:latin typeface="Times New Roman" panose="02020603050405020304" pitchFamily="18" charset="0"/>
              <a:cs typeface="Times New Roman" panose="02020603050405020304" pitchFamily="18" charset="0"/>
            </a:endParaRPr>
          </a:p>
          <a:p>
            <a:pPr marL="342797" indent="-342797" defTabSz="457063" eaLnBrk="1" fontAlgn="auto" hangingPunct="1">
              <a:spcAft>
                <a:spcPts val="0"/>
              </a:spcAft>
              <a:buFont typeface="Wingdings" pitchFamily="2" charset="2"/>
              <a:buChar char="Ø"/>
              <a:defRPr/>
            </a:pPr>
            <a:r>
              <a:rPr lang="vi-VN" sz="2800" dirty="0">
                <a:solidFill>
                  <a:schemeClr val="dk1"/>
                </a:solidFill>
                <a:latin typeface="Times New Roman" panose="02020603050405020304" pitchFamily="18" charset="0"/>
                <a:cs typeface="Times New Roman" panose="02020603050405020304" pitchFamily="18" charset="0"/>
              </a:rPr>
              <a:t> </a:t>
            </a:r>
            <a:r>
              <a:rPr lang="vi-VN" sz="2800" b="1" dirty="0">
                <a:solidFill>
                  <a:schemeClr val="dk1"/>
                </a:solidFill>
                <a:latin typeface="Times New Roman" panose="02020603050405020304" pitchFamily="18" charset="0"/>
                <a:cs typeface="Times New Roman" panose="02020603050405020304" pitchFamily="18" charset="0"/>
              </a:rPr>
              <a:t>Phương thức kiểm tra chặt</a:t>
            </a:r>
            <a:r>
              <a:rPr lang="vi-VN" sz="2800" dirty="0">
                <a:solidFill>
                  <a:schemeClr val="dk1"/>
                </a:solidFill>
                <a:latin typeface="Times New Roman" panose="02020603050405020304" pitchFamily="18" charset="0"/>
                <a:cs typeface="Times New Roman" panose="02020603050405020304" pitchFamily="18" charset="0"/>
              </a:rPr>
              <a:t>, theo đó kiểm tra hồ sơ kết hợp lấy mẫu kiểm nghiệm.</a:t>
            </a:r>
            <a:endParaRPr lang="en-US" sz="2800" dirty="0">
              <a:solidFill>
                <a:schemeClr val="dk1"/>
              </a:solidFill>
              <a:latin typeface="Times New Roman" panose="02020603050405020304" pitchFamily="18" charset="0"/>
              <a:cs typeface="Times New Roman" panose="02020603050405020304" pitchFamily="18" charset="0"/>
            </a:endParaRPr>
          </a:p>
          <a:p>
            <a:pPr marL="342900" indent="-342900" algn="just" defTabSz="457063" eaLnBrk="1" fontAlgn="auto" hangingPunct="1">
              <a:spcAft>
                <a:spcPts val="0"/>
              </a:spcAft>
              <a:buFont typeface="Wingdings" panose="05000000000000000000" pitchFamily="2" charset="2"/>
              <a:buChar char="Ø"/>
              <a:defRPr/>
            </a:pPr>
            <a:endParaRPr lang="en-US" sz="2800" dirty="0">
              <a:solidFill>
                <a:schemeClr val="dk1"/>
              </a:solidFill>
              <a:latin typeface="Times New Roman" panose="02020603050405020304" pitchFamily="18" charset="0"/>
              <a:cs typeface="Times New Roman" panose="02020603050405020304" pitchFamily="18" charset="0"/>
            </a:endParaRPr>
          </a:p>
        </p:txBody>
      </p:sp>
      <p:sp>
        <p:nvSpPr>
          <p:cNvPr id="49155" name="Title 1"/>
          <p:cNvSpPr txBox="1">
            <a:spLocks/>
          </p:cNvSpPr>
          <p:nvPr/>
        </p:nvSpPr>
        <p:spPr bwMode="auto">
          <a:xfrm>
            <a:off x="531812" y="533400"/>
            <a:ext cx="8913812" cy="914400"/>
          </a:xfrm>
          <a:prstGeom prst="rect">
            <a:avLst/>
          </a:prstGeom>
          <a:noFill/>
          <a:ln w="9525">
            <a:noFill/>
            <a:miter lim="800000"/>
            <a:headEnd/>
            <a:tailEnd/>
          </a:ln>
        </p:spPr>
        <p:txBody>
          <a:bodyPr anchor="ctr"/>
          <a:lstStyle/>
          <a:p>
            <a:pPr defTabSz="912813" eaLnBrk="1" hangingPunct="1"/>
            <a:r>
              <a:rPr lang="en-US" altLang="en-US" sz="2800" b="1" dirty="0" err="1">
                <a:solidFill>
                  <a:schemeClr val="accent2"/>
                </a:solidFill>
                <a:latin typeface="Times New Roman" pitchFamily="18" charset="0"/>
                <a:cs typeface="Times New Roman" pitchFamily="18" charset="0"/>
              </a:rPr>
              <a:t>Phương</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thức</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kiểm</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tra</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nhà</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nước</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về</a:t>
            </a:r>
            <a:r>
              <a:rPr lang="en-US" altLang="en-US" sz="2800" b="1" dirty="0">
                <a:solidFill>
                  <a:schemeClr val="accent2"/>
                </a:solidFill>
                <a:latin typeface="Times New Roman" pitchFamily="18" charset="0"/>
                <a:cs typeface="Times New Roman" pitchFamily="18" charset="0"/>
              </a:rPr>
              <a:t> an </a:t>
            </a:r>
            <a:r>
              <a:rPr lang="en-US" altLang="en-US" sz="2800" b="1" dirty="0" err="1">
                <a:solidFill>
                  <a:schemeClr val="accent2"/>
                </a:solidFill>
                <a:latin typeface="Times New Roman" pitchFamily="18" charset="0"/>
                <a:cs typeface="Times New Roman" pitchFamily="18" charset="0"/>
              </a:rPr>
              <a:t>toàn</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thực</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phẩm</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Điều</a:t>
            </a:r>
            <a:r>
              <a:rPr lang="en-US" altLang="en-US" sz="2800" b="1" dirty="0">
                <a:solidFill>
                  <a:schemeClr val="accent2"/>
                </a:solidFill>
                <a:latin typeface="Times New Roman" pitchFamily="18" charset="0"/>
                <a:cs typeface="Times New Roman" pitchFamily="18" charset="0"/>
              </a:rPr>
              <a:t> 16)</a:t>
            </a:r>
          </a:p>
        </p:txBody>
      </p:sp>
    </p:spTree>
  </p:cSld>
  <p:clrMapOvr>
    <a:masterClrMapping/>
  </p:clrMapOvr>
  <p:transition spd="med">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Content Placeholder 2"/>
          <p:cNvSpPr>
            <a:spLocks noGrp="1"/>
          </p:cNvSpPr>
          <p:nvPr>
            <p:ph idx="1"/>
          </p:nvPr>
        </p:nvSpPr>
        <p:spPr>
          <a:xfrm>
            <a:off x="227013" y="1295400"/>
            <a:ext cx="9485312" cy="4343400"/>
          </a:xfrm>
        </p:spPr>
        <p:txBody>
          <a:bodyPr/>
          <a:lstStyle/>
          <a:p>
            <a:pPr marL="227013" indent="-227013" algn="just" defTabSz="912813" eaLnBrk="1" hangingPunct="1">
              <a:buFont typeface="Wingdings 3" pitchFamily="18" charset="2"/>
              <a:buNone/>
            </a:pPr>
            <a:r>
              <a:rPr lang="vi-VN" altLang="en-US" sz="2800" dirty="0" smtClean="0">
                <a:solidFill>
                  <a:schemeClr val="tx1"/>
                </a:solidFill>
                <a:latin typeface="Times New Roman" pitchFamily="18" charset="0"/>
                <a:cs typeface="Times New Roman" pitchFamily="18" charset="0"/>
              </a:rPr>
              <a:t>1. Kiểm tra giảm áp dụng đối với lô hàng, mặt hàng thuộc một trong các trường hợp sau đây:</a:t>
            </a:r>
            <a:endParaRPr lang="en-US" altLang="en-US" sz="2800" dirty="0" smtClean="0">
              <a:solidFill>
                <a:schemeClr val="tx1"/>
              </a:solidFill>
              <a:latin typeface="Times New Roman" pitchFamily="18" charset="0"/>
              <a:cs typeface="Times New Roman" pitchFamily="18" charset="0"/>
            </a:endParaRPr>
          </a:p>
          <a:p>
            <a:pPr marL="227013" indent="-227013" algn="just" defTabSz="912813" eaLnBrk="1" hangingPunct="1">
              <a:buFont typeface="Wingdings" pitchFamily="2" charset="2"/>
              <a:buChar char="Ø"/>
            </a:pPr>
            <a:r>
              <a:rPr lang="en-US" altLang="en-US" sz="2800" dirty="0" smtClean="0">
                <a:solidFill>
                  <a:schemeClr val="tx1"/>
                </a:solidFill>
                <a:latin typeface="Times New Roman" pitchFamily="18" charset="0"/>
                <a:cs typeface="Times New Roman" pitchFamily="18" charset="0"/>
              </a:rPr>
              <a:t> </a:t>
            </a:r>
            <a:r>
              <a:rPr lang="vi-VN" altLang="en-US" sz="2800" dirty="0" smtClean="0">
                <a:solidFill>
                  <a:schemeClr val="tx1"/>
                </a:solidFill>
                <a:latin typeface="Times New Roman" pitchFamily="18" charset="0"/>
                <a:cs typeface="Times New Roman" pitchFamily="18" charset="0"/>
              </a:rPr>
              <a:t>Đã được xác nhận đạt yêu cầu về an toàn thực phẩm bởi cơ quan, tổ chức có thẩm quyền của nước đã ký kết Điều ước quốc tế thừa nhận lẫn nhau trong hoạt động kiểm tra an toàn thực phẩm mà Việt Nam là thành viên; có kết quả kiểm tra của cơ quan có thẩm quyền nước xuất khẩu đối với lô hàng, mặt hàng phù hợp với quy định của pháp luật Việt Nam;</a:t>
            </a:r>
            <a:endParaRPr lang="en-US" altLang="en-US" sz="2800" dirty="0" smtClean="0">
              <a:solidFill>
                <a:schemeClr val="tx1"/>
              </a:solidFill>
              <a:latin typeface="Times New Roman" pitchFamily="18" charset="0"/>
              <a:cs typeface="Times New Roman" pitchFamily="18" charset="0"/>
            </a:endParaRPr>
          </a:p>
          <a:p>
            <a:pPr marL="227013" indent="-227013" algn="just" defTabSz="912813" eaLnBrk="1" hangingPunct="1">
              <a:buFont typeface="Wingdings" pitchFamily="2" charset="2"/>
              <a:buChar char="Ø"/>
            </a:pPr>
            <a:endParaRPr lang="en-US" altLang="en-US" sz="2800" dirty="0" smtClean="0">
              <a:solidFill>
                <a:schemeClr val="tx1"/>
              </a:solidFill>
              <a:latin typeface="Times New Roman" pitchFamily="18" charset="0"/>
              <a:cs typeface="Times New Roman" pitchFamily="18" charset="0"/>
            </a:endParaRPr>
          </a:p>
        </p:txBody>
      </p:sp>
      <p:sp>
        <p:nvSpPr>
          <p:cNvPr id="50179" name="Title 1"/>
          <p:cNvSpPr txBox="1">
            <a:spLocks/>
          </p:cNvSpPr>
          <p:nvPr/>
        </p:nvSpPr>
        <p:spPr bwMode="auto">
          <a:xfrm>
            <a:off x="684212" y="304800"/>
            <a:ext cx="8913812" cy="914400"/>
          </a:xfrm>
          <a:prstGeom prst="rect">
            <a:avLst/>
          </a:prstGeom>
          <a:noFill/>
          <a:ln w="9525">
            <a:noFill/>
            <a:miter lim="800000"/>
            <a:headEnd/>
            <a:tailEnd/>
          </a:ln>
        </p:spPr>
        <p:txBody>
          <a:bodyPr anchor="ctr"/>
          <a:lstStyle/>
          <a:p>
            <a:pPr marL="227013" indent="-227013" defTabSz="912813" eaLnBrk="1" hangingPunct="1">
              <a:buFont typeface="Arial" charset="0"/>
              <a:buNone/>
            </a:pPr>
            <a:r>
              <a:rPr lang="vi-VN" altLang="en-US" sz="2800" b="1" dirty="0">
                <a:solidFill>
                  <a:schemeClr val="accent2"/>
                </a:solidFill>
                <a:latin typeface="Times New Roman" pitchFamily="18" charset="0"/>
                <a:cs typeface="Times New Roman" pitchFamily="18" charset="0"/>
              </a:rPr>
              <a:t>Áp dụng phương thức kiểm tra</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Điều</a:t>
            </a:r>
            <a:r>
              <a:rPr lang="en-US" altLang="en-US" sz="2800" b="1" dirty="0">
                <a:solidFill>
                  <a:schemeClr val="accent2"/>
                </a:solidFill>
                <a:latin typeface="Times New Roman" pitchFamily="18" charset="0"/>
                <a:cs typeface="Times New Roman" pitchFamily="18" charset="0"/>
              </a:rPr>
              <a:t> 17)</a:t>
            </a:r>
          </a:p>
        </p:txBody>
      </p:sp>
    </p:spTree>
  </p:cSld>
  <p:clrMapOvr>
    <a:masterClrMapping/>
  </p:clrMapOvr>
  <p:transition spd="med">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3213" y="1752600"/>
            <a:ext cx="9485312" cy="4343400"/>
          </a:xfrm>
        </p:spPr>
        <p:txBody>
          <a:bodyPr rtlCol="0">
            <a:noAutofit/>
          </a:bodyPr>
          <a:lstStyle/>
          <a:p>
            <a:pPr marL="342797" indent="-342797" algn="just" defTabSz="914126" eaLnBrk="1" fontAlgn="auto" hangingPunct="1">
              <a:spcAft>
                <a:spcPts val="0"/>
              </a:spcAft>
              <a:buFont typeface="Wingdings" panose="05000000000000000000" pitchFamily="2" charset="2"/>
              <a:buChar char="Ø"/>
              <a:defRPr/>
            </a:pPr>
            <a:r>
              <a:rPr lang="vi-VN" sz="2800" dirty="0" smtClean="0">
                <a:solidFill>
                  <a:schemeClr val="tx1"/>
                </a:solidFill>
                <a:latin typeface="Times New Roman" panose="02020603050405020304" pitchFamily="18" charset="0"/>
                <a:cs typeface="Times New Roman" panose="02020603050405020304" pitchFamily="18" charset="0"/>
              </a:rPr>
              <a:t>Đã </a:t>
            </a:r>
            <a:r>
              <a:rPr lang="vi-VN" sz="2800" dirty="0">
                <a:solidFill>
                  <a:schemeClr val="tx1"/>
                </a:solidFill>
                <a:latin typeface="Times New Roman" panose="02020603050405020304" pitchFamily="18" charset="0"/>
                <a:cs typeface="Times New Roman" panose="02020603050405020304" pitchFamily="18" charset="0"/>
              </a:rPr>
              <a:t>có 03 l</a:t>
            </a:r>
            <a:r>
              <a:rPr lang="en-US" sz="2800" dirty="0" err="1">
                <a:solidFill>
                  <a:schemeClr val="tx1"/>
                </a:solidFill>
                <a:latin typeface="Times New Roman" panose="02020603050405020304" pitchFamily="18" charset="0"/>
                <a:cs typeface="Times New Roman" panose="02020603050405020304" pitchFamily="18" charset="0"/>
              </a:rPr>
              <a:t>ần</a:t>
            </a:r>
            <a:r>
              <a:rPr lang="vi-VN" sz="2800" dirty="0">
                <a:solidFill>
                  <a:schemeClr val="tx1"/>
                </a:solidFill>
                <a:latin typeface="Times New Roman" panose="02020603050405020304" pitchFamily="18" charset="0"/>
                <a:cs typeface="Times New Roman" panose="02020603050405020304" pitchFamily="18" charset="0"/>
              </a:rPr>
              <a:t> liên tiếp trong vòng 12 tháng đạt yêu cầu nhập khẩu theo phương thức kiểm tra thông thường;</a:t>
            </a:r>
            <a:endParaRPr lang="en-US" sz="2800" dirty="0">
              <a:solidFill>
                <a:schemeClr val="tx1"/>
              </a:solidFill>
              <a:latin typeface="Times New Roman" panose="02020603050405020304" pitchFamily="18" charset="0"/>
              <a:cs typeface="Times New Roman" panose="02020603050405020304" pitchFamily="18" charset="0"/>
            </a:endParaRPr>
          </a:p>
          <a:p>
            <a:pPr marL="228531" indent="-228531" algn="just" defTabSz="914126" eaLnBrk="1" fontAlgn="auto" hangingPunct="1">
              <a:spcAft>
                <a:spcPts val="0"/>
              </a:spcAft>
              <a:buFont typeface="Wingdings" pitchFamily="2" charset="2"/>
              <a:buChar char="Ø"/>
              <a:defRPr/>
            </a:pPr>
            <a:r>
              <a:rPr lang="en-US" sz="2800" dirty="0" smtClean="0">
                <a:solidFill>
                  <a:schemeClr val="tx1"/>
                </a:solidFill>
                <a:latin typeface="Times New Roman" panose="02020603050405020304" pitchFamily="18" charset="0"/>
                <a:cs typeface="Times New Roman" panose="02020603050405020304" pitchFamily="18" charset="0"/>
              </a:rPr>
              <a:t> </a:t>
            </a:r>
            <a:r>
              <a:rPr lang="vi-VN" sz="2800" dirty="0" smtClean="0">
                <a:solidFill>
                  <a:schemeClr val="tx1"/>
                </a:solidFill>
                <a:latin typeface="Times New Roman" panose="02020603050405020304" pitchFamily="18" charset="0"/>
                <a:cs typeface="Times New Roman" panose="02020603050405020304" pitchFamily="18" charset="0"/>
              </a:rPr>
              <a:t>Được sản xuất trong các cơ sở áp dụng một trong các hệ thống quản lý chất lượng GMP, HACCP, ISO 22000, IFS, BRC, FSSC 22000 hoặc tương đương.</a:t>
            </a:r>
            <a:endParaRPr lang="en-US" sz="2800" dirty="0" smtClean="0">
              <a:solidFill>
                <a:schemeClr val="tx1"/>
              </a:solidFill>
              <a:latin typeface="Times New Roman" panose="02020603050405020304" pitchFamily="18" charset="0"/>
              <a:cs typeface="Times New Roman" panose="02020603050405020304" pitchFamily="18" charset="0"/>
            </a:endParaRPr>
          </a:p>
          <a:p>
            <a:pPr marL="228531" indent="-228531" algn="just" defTabSz="914126" eaLnBrk="1" fontAlgn="auto" hangingPunct="1">
              <a:spcAft>
                <a:spcPts val="0"/>
              </a:spcAft>
              <a:buFont typeface="Wingdings" pitchFamily="2" charset="2"/>
              <a:buChar char="Ø"/>
              <a:defRPr/>
            </a:pPr>
            <a:r>
              <a:rPr lang="en-US" sz="2800" dirty="0" smtClean="0">
                <a:solidFill>
                  <a:schemeClr val="tx1"/>
                </a:solidFill>
                <a:latin typeface="Times New Roman" panose="02020603050405020304" pitchFamily="18" charset="0"/>
                <a:cs typeface="Times New Roman" panose="02020603050405020304" pitchFamily="18" charset="0"/>
              </a:rPr>
              <a:t>2. </a:t>
            </a:r>
            <a:r>
              <a:rPr lang="vi-VN" sz="2800" dirty="0" smtClean="0">
                <a:solidFill>
                  <a:schemeClr val="tx1"/>
                </a:solidFill>
                <a:latin typeface="Times New Roman" pitchFamily="18" charset="0"/>
                <a:cs typeface="Times New Roman" pitchFamily="18" charset="0"/>
              </a:rPr>
              <a:t>Kiểm tra thông thường áp dụng đối với tất cả mặt hàng của lô hàng nhập khẩu, trừ trường hợp </a:t>
            </a:r>
            <a:r>
              <a:rPr lang="en-US" sz="2800" dirty="0" err="1" smtClean="0">
                <a:solidFill>
                  <a:schemeClr val="tx1"/>
                </a:solidFill>
                <a:latin typeface="Times New Roman" pitchFamily="18" charset="0"/>
                <a:cs typeface="Times New Roman" pitchFamily="18" charset="0"/>
              </a:rPr>
              <a:t>kiểm</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tra</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giảm</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và</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kiểm</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tra</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chặt</a:t>
            </a:r>
            <a:r>
              <a:rPr lang="vi-VN" sz="2800" dirty="0" smtClean="0">
                <a:solidFill>
                  <a:schemeClr val="tx1"/>
                </a:solidFill>
                <a:latin typeface="Times New Roman" pitchFamily="18" charset="0"/>
                <a:cs typeface="Times New Roman" pitchFamily="18" charset="0"/>
              </a:rPr>
              <a:t>.</a:t>
            </a:r>
            <a:endParaRPr lang="en-US" sz="2800" dirty="0" smtClean="0">
              <a:solidFill>
                <a:schemeClr val="tx1"/>
              </a:solidFill>
              <a:latin typeface="Times New Roman" pitchFamily="18" charset="0"/>
              <a:cs typeface="Times New Roman" pitchFamily="18" charset="0"/>
            </a:endParaRPr>
          </a:p>
          <a:p>
            <a:pPr marL="228531" indent="-228531" algn="just" defTabSz="914126" eaLnBrk="1" fontAlgn="auto" hangingPunct="1">
              <a:spcAft>
                <a:spcPts val="0"/>
              </a:spcAft>
              <a:buFont typeface="Wingdings" pitchFamily="2" charset="2"/>
              <a:buChar char="Ø"/>
              <a:defRPr/>
            </a:pPr>
            <a:endParaRPr lang="en-US" sz="2800" dirty="0" smtClean="0">
              <a:solidFill>
                <a:schemeClr val="tx1"/>
              </a:solidFill>
              <a:latin typeface="Times New Roman" pitchFamily="18" charset="0"/>
              <a:cs typeface="Times New Roman" pitchFamily="18" charset="0"/>
            </a:endParaRPr>
          </a:p>
          <a:p>
            <a:pPr marL="228531" indent="-228531" algn="just" defTabSz="914126" eaLnBrk="1" fontAlgn="auto" hangingPunct="1">
              <a:spcAft>
                <a:spcPts val="0"/>
              </a:spcAft>
              <a:buFont typeface="Wingdings" pitchFamily="2" charset="2"/>
              <a:buChar char="Ø"/>
              <a:defRPr/>
            </a:pP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51203" name="Title 1"/>
          <p:cNvSpPr txBox="1">
            <a:spLocks/>
          </p:cNvSpPr>
          <p:nvPr/>
        </p:nvSpPr>
        <p:spPr bwMode="auto">
          <a:xfrm>
            <a:off x="608012" y="533400"/>
            <a:ext cx="8913812" cy="914400"/>
          </a:xfrm>
          <a:prstGeom prst="rect">
            <a:avLst/>
          </a:prstGeom>
          <a:noFill/>
          <a:ln w="9525">
            <a:noFill/>
            <a:miter lim="800000"/>
            <a:headEnd/>
            <a:tailEnd/>
          </a:ln>
        </p:spPr>
        <p:txBody>
          <a:bodyPr anchor="ctr"/>
          <a:lstStyle/>
          <a:p>
            <a:pPr marL="227013" indent="-227013" defTabSz="912813" eaLnBrk="1" hangingPunct="1">
              <a:buFont typeface="Arial" charset="0"/>
              <a:buNone/>
            </a:pPr>
            <a:r>
              <a:rPr lang="vi-VN" altLang="en-US" sz="2800" b="1" dirty="0">
                <a:solidFill>
                  <a:schemeClr val="accent2"/>
                </a:solidFill>
                <a:latin typeface="Times New Roman" pitchFamily="18" charset="0"/>
                <a:cs typeface="Times New Roman" pitchFamily="18" charset="0"/>
              </a:rPr>
              <a:t>Áp dụng phương thức kiểm tra</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tiếp</a:t>
            </a:r>
            <a:r>
              <a:rPr lang="en-US" altLang="en-US" sz="2800" b="1" dirty="0">
                <a:solidFill>
                  <a:schemeClr val="accent2"/>
                </a:solidFill>
                <a:latin typeface="Times New Roman" pitchFamily="18" charset="0"/>
                <a:cs typeface="Times New Roman" pitchFamily="18" charset="0"/>
              </a:rPr>
              <a:t>...)</a:t>
            </a:r>
          </a:p>
        </p:txBody>
      </p:sp>
    </p:spTree>
  </p:cSld>
  <p:clrMapOvr>
    <a:masterClrMapping/>
  </p:clrMapOvr>
  <p:transition spd="med">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Content Placeholder 2"/>
          <p:cNvSpPr>
            <a:spLocks noGrp="1"/>
          </p:cNvSpPr>
          <p:nvPr>
            <p:ph idx="1"/>
          </p:nvPr>
        </p:nvSpPr>
        <p:spPr>
          <a:xfrm>
            <a:off x="227013" y="1447800"/>
            <a:ext cx="9485312" cy="4800600"/>
          </a:xfrm>
        </p:spPr>
        <p:txBody>
          <a:bodyPr/>
          <a:lstStyle/>
          <a:p>
            <a:pPr marL="227013" indent="-227013" algn="just" defTabSz="912813" eaLnBrk="1" hangingPunct="1">
              <a:buFont typeface="Wingdings 3" pitchFamily="18" charset="2"/>
              <a:buNone/>
            </a:pPr>
            <a:r>
              <a:rPr lang="en-US" altLang="en-US" sz="2800" dirty="0" smtClean="0">
                <a:solidFill>
                  <a:schemeClr val="tx1"/>
                </a:solidFill>
                <a:latin typeface="Times New Roman" pitchFamily="18" charset="0"/>
                <a:cs typeface="Times New Roman" pitchFamily="18" charset="0"/>
              </a:rPr>
              <a:t>3. </a:t>
            </a:r>
            <a:r>
              <a:rPr lang="vi-VN" altLang="en-US" sz="2800" dirty="0" smtClean="0">
                <a:solidFill>
                  <a:schemeClr val="tx1"/>
                </a:solidFill>
                <a:latin typeface="Times New Roman" pitchFamily="18" charset="0"/>
                <a:cs typeface="Times New Roman" pitchFamily="18" charset="0"/>
              </a:rPr>
              <a:t>Kiểm tra chặt áp dụng đối với lô hàng, mặt hàng nhập khẩu thuộc một trong các trường hợp sau đây:</a:t>
            </a:r>
            <a:endParaRPr lang="en-US" altLang="en-US" sz="2800" dirty="0" smtClean="0">
              <a:solidFill>
                <a:schemeClr val="tx1"/>
              </a:solidFill>
              <a:latin typeface="Times New Roman" pitchFamily="18" charset="0"/>
              <a:cs typeface="Times New Roman" pitchFamily="18" charset="0"/>
            </a:endParaRPr>
          </a:p>
          <a:p>
            <a:pPr marL="514350" indent="-514350" algn="just" defTabSz="912813" eaLnBrk="1" hangingPunct="1">
              <a:buNone/>
            </a:pPr>
            <a:r>
              <a:rPr lang="en-US" altLang="en-US" sz="2800" dirty="0" smtClean="0">
                <a:solidFill>
                  <a:schemeClr val="tx1"/>
                </a:solidFill>
                <a:latin typeface="Times New Roman" pitchFamily="18" charset="0"/>
                <a:cs typeface="Times New Roman" pitchFamily="18" charset="0"/>
              </a:rPr>
              <a:t>a) </a:t>
            </a:r>
            <a:r>
              <a:rPr lang="vi-VN" altLang="en-US" sz="2800" dirty="0" smtClean="0">
                <a:solidFill>
                  <a:schemeClr val="tx1"/>
                </a:solidFill>
                <a:latin typeface="Times New Roman" pitchFamily="18" charset="0"/>
                <a:cs typeface="Times New Roman" pitchFamily="18" charset="0"/>
              </a:rPr>
              <a:t>Lô hàng, mặt hàng không đạt yêu cầu nhập khẩu tại lần kiểm tra trước đó;</a:t>
            </a:r>
            <a:endParaRPr lang="en-US" altLang="en-US" sz="2800" dirty="0" smtClean="0">
              <a:solidFill>
                <a:schemeClr val="tx1"/>
              </a:solidFill>
              <a:latin typeface="Times New Roman" pitchFamily="18" charset="0"/>
              <a:cs typeface="Times New Roman" pitchFamily="18" charset="0"/>
            </a:endParaRPr>
          </a:p>
          <a:p>
            <a:pPr marL="514350" indent="-514350" algn="just" defTabSz="912813" eaLnBrk="1" hangingPunct="1">
              <a:buNone/>
            </a:pPr>
            <a:r>
              <a:rPr lang="en-US" altLang="en-US" sz="2800" dirty="0" smtClean="0">
                <a:solidFill>
                  <a:schemeClr val="tx1"/>
                </a:solidFill>
                <a:latin typeface="Times New Roman" pitchFamily="18" charset="0"/>
                <a:cs typeface="Times New Roman" pitchFamily="18" charset="0"/>
              </a:rPr>
              <a:t>b)</a:t>
            </a:r>
            <a:r>
              <a:rPr lang="vi-VN" altLang="en-US" sz="2800" dirty="0" smtClean="0">
                <a:solidFill>
                  <a:schemeClr val="tx1"/>
                </a:solidFill>
                <a:latin typeface="Times New Roman" pitchFamily="18" charset="0"/>
                <a:cs typeface="Times New Roman" pitchFamily="18" charset="0"/>
              </a:rPr>
              <a:t> Lô hàng, mặt hàng không đạt yêu cầu trong các lần thanh tra, kiểm tra (nếu có);</a:t>
            </a:r>
            <a:endParaRPr lang="en-US" altLang="en-US" sz="2800" dirty="0" smtClean="0">
              <a:solidFill>
                <a:schemeClr val="tx1"/>
              </a:solidFill>
              <a:latin typeface="Times New Roman" pitchFamily="18" charset="0"/>
              <a:cs typeface="Times New Roman" pitchFamily="18" charset="0"/>
            </a:endParaRPr>
          </a:p>
          <a:p>
            <a:pPr marL="514350" indent="-514350" algn="just" defTabSz="912813" eaLnBrk="1" hangingPunct="1">
              <a:buNone/>
            </a:pPr>
            <a:r>
              <a:rPr lang="en-US" altLang="en-US" sz="2800" dirty="0" smtClean="0">
                <a:solidFill>
                  <a:schemeClr val="tx1"/>
                </a:solidFill>
                <a:latin typeface="Times New Roman" pitchFamily="18" charset="0"/>
                <a:cs typeface="Times New Roman" pitchFamily="18" charset="0"/>
              </a:rPr>
              <a:t>c)</a:t>
            </a:r>
            <a:r>
              <a:rPr lang="vi-VN" altLang="en-US" sz="2800" dirty="0" smtClean="0">
                <a:solidFill>
                  <a:schemeClr val="tx1"/>
                </a:solidFill>
                <a:latin typeface="Times New Roman" pitchFamily="18" charset="0"/>
                <a:cs typeface="Times New Roman" pitchFamily="18" charset="0"/>
              </a:rPr>
              <a:t> Có cảnh báo của Bộ Y tế, Bộ Nông nghiệp và Phát triển nông thôn, Bộ Công Thương, Ủy ban nhân dân cấp tỉnh hoặc của cơ quan có thẩm quyền tại nước ngoài hoặc của nhà sản xuất.</a:t>
            </a:r>
            <a:endParaRPr lang="en-US" altLang="en-US" sz="2800" dirty="0" smtClean="0">
              <a:solidFill>
                <a:schemeClr val="tx1"/>
              </a:solidFill>
              <a:latin typeface="Times New Roman" pitchFamily="18" charset="0"/>
              <a:cs typeface="Times New Roman" pitchFamily="18" charset="0"/>
            </a:endParaRPr>
          </a:p>
        </p:txBody>
      </p:sp>
      <p:sp>
        <p:nvSpPr>
          <p:cNvPr id="53251" name="Title 1"/>
          <p:cNvSpPr txBox="1">
            <a:spLocks/>
          </p:cNvSpPr>
          <p:nvPr/>
        </p:nvSpPr>
        <p:spPr bwMode="auto">
          <a:xfrm>
            <a:off x="150813" y="457200"/>
            <a:ext cx="8913812" cy="914400"/>
          </a:xfrm>
          <a:prstGeom prst="rect">
            <a:avLst/>
          </a:prstGeom>
          <a:noFill/>
          <a:ln w="9525">
            <a:noFill/>
            <a:miter lim="800000"/>
            <a:headEnd/>
            <a:tailEnd/>
          </a:ln>
        </p:spPr>
        <p:txBody>
          <a:bodyPr anchor="ctr"/>
          <a:lstStyle/>
          <a:p>
            <a:pPr marL="227013" indent="-227013" defTabSz="912813" eaLnBrk="1" hangingPunct="1">
              <a:buFont typeface="Arial" charset="0"/>
              <a:buNone/>
            </a:pPr>
            <a:r>
              <a:rPr lang="vi-VN" altLang="en-US" sz="2800" b="1">
                <a:solidFill>
                  <a:schemeClr val="accent2"/>
                </a:solidFill>
                <a:latin typeface="Times New Roman" pitchFamily="18" charset="0"/>
                <a:cs typeface="Times New Roman" pitchFamily="18" charset="0"/>
              </a:rPr>
              <a:t>Áp dụng phương thức kiểm tra</a:t>
            </a:r>
            <a:r>
              <a:rPr lang="en-US" altLang="en-US" sz="2800" b="1">
                <a:solidFill>
                  <a:schemeClr val="accent2"/>
                </a:solidFill>
                <a:latin typeface="Times New Roman" pitchFamily="18" charset="0"/>
                <a:cs typeface="Times New Roman" pitchFamily="18" charset="0"/>
              </a:rPr>
              <a:t> (tiếp...)</a:t>
            </a:r>
          </a:p>
        </p:txBody>
      </p:sp>
    </p:spTree>
  </p:cSld>
  <p:clrMapOvr>
    <a:masterClrMapping/>
  </p:clrMapOvr>
  <p:transition spd="med">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Content Placeholder 2"/>
          <p:cNvSpPr>
            <a:spLocks noGrp="1"/>
          </p:cNvSpPr>
          <p:nvPr>
            <p:ph idx="1"/>
          </p:nvPr>
        </p:nvSpPr>
        <p:spPr>
          <a:xfrm>
            <a:off x="182563" y="1524000"/>
            <a:ext cx="9485312" cy="4343400"/>
          </a:xfrm>
        </p:spPr>
        <p:txBody>
          <a:bodyPr/>
          <a:lstStyle/>
          <a:p>
            <a:pPr marL="0" indent="0" algn="just" eaLnBrk="1" hangingPunct="1">
              <a:buFont typeface="Wingdings 3" pitchFamily="18" charset="2"/>
              <a:buNone/>
            </a:pPr>
            <a:r>
              <a:rPr lang="vi-VN" sz="2800" dirty="0" smtClean="0">
                <a:solidFill>
                  <a:schemeClr val="tx1"/>
                </a:solidFill>
                <a:latin typeface="Times New Roman" pitchFamily="18" charset="0"/>
                <a:cs typeface="Times New Roman" pitchFamily="18" charset="0"/>
              </a:rPr>
              <a:t>4. Chuyển từ phương thức kiểm tra chặt sang phương thức kiểm tra thông thường trong các trường hợp sau đây:</a:t>
            </a:r>
            <a:endParaRPr lang="en-US" sz="2800" dirty="0" smtClean="0">
              <a:solidFill>
                <a:schemeClr val="tx1"/>
              </a:solidFill>
              <a:latin typeface="Times New Roman" pitchFamily="18" charset="0"/>
              <a:cs typeface="Times New Roman" pitchFamily="18" charset="0"/>
            </a:endParaRPr>
          </a:p>
          <a:p>
            <a:pPr marL="0" indent="0" algn="just" eaLnBrk="1" hangingPunct="1">
              <a:buFont typeface="Wingdings 3" pitchFamily="18" charset="2"/>
              <a:buNone/>
            </a:pPr>
            <a:r>
              <a:rPr lang="vi-VN" sz="2800" dirty="0" smtClean="0">
                <a:solidFill>
                  <a:schemeClr val="tx1"/>
                </a:solidFill>
                <a:latin typeface="Times New Roman" pitchFamily="18" charset="0"/>
                <a:cs typeface="Times New Roman" pitchFamily="18" charset="0"/>
              </a:rPr>
              <a:t>a) Đối với trường hợp quy định tại điểm a, b khoản 3 Điều này, nếu sau khi áp dụng phương thức kiểm tra chặt 03</a:t>
            </a:r>
            <a:r>
              <a:rPr lang="en-US" sz="2800" dirty="0" smtClean="0">
                <a:solidFill>
                  <a:schemeClr val="tx1"/>
                </a:solidFill>
                <a:latin typeface="Times New Roman" pitchFamily="18" charset="0"/>
                <a:cs typeface="Times New Roman" pitchFamily="18" charset="0"/>
              </a:rPr>
              <a:t> </a:t>
            </a:r>
            <a:r>
              <a:rPr lang="vi-VN" sz="2800" dirty="0" smtClean="0">
                <a:solidFill>
                  <a:schemeClr val="tx1"/>
                </a:solidFill>
                <a:latin typeface="Times New Roman" pitchFamily="18" charset="0"/>
                <a:cs typeface="Times New Roman" pitchFamily="18" charset="0"/>
              </a:rPr>
              <a:t>lần liên tiếp mà kết quả đạt yêu cầu nhập khẩu;</a:t>
            </a:r>
            <a:endParaRPr lang="en-US" sz="2800" dirty="0" smtClean="0">
              <a:solidFill>
                <a:schemeClr val="tx1"/>
              </a:solidFill>
              <a:latin typeface="Times New Roman" pitchFamily="18" charset="0"/>
              <a:cs typeface="Times New Roman" pitchFamily="18" charset="0"/>
            </a:endParaRPr>
          </a:p>
          <a:p>
            <a:pPr marL="0" indent="0" algn="just" eaLnBrk="1" hangingPunct="1">
              <a:buFont typeface="Wingdings 3" pitchFamily="18" charset="2"/>
              <a:buNone/>
            </a:pPr>
            <a:r>
              <a:rPr lang="vi-VN" sz="2800" dirty="0" smtClean="0">
                <a:solidFill>
                  <a:schemeClr val="tx1"/>
                </a:solidFill>
                <a:latin typeface="Times New Roman" pitchFamily="18" charset="0"/>
                <a:cs typeface="Times New Roman" pitchFamily="18" charset="0"/>
              </a:rPr>
              <a:t>b) Đối với trường hợp quy định tại điểm c khoản 3 Điều này, khi có văn bản thông báo ngừng kiểm tra chặt của Bộ Y tế, Bộ Nông nghiệp và Phát triển nông thôn hoặc Bộ Công Thương của Việt Nam.</a:t>
            </a:r>
            <a:endParaRPr lang="en-US" sz="2800" dirty="0" smtClean="0">
              <a:solidFill>
                <a:schemeClr val="tx1"/>
              </a:solidFill>
              <a:latin typeface="Times New Roman" pitchFamily="18" charset="0"/>
              <a:cs typeface="Times New Roman" pitchFamily="18" charset="0"/>
            </a:endParaRPr>
          </a:p>
          <a:p>
            <a:pPr marL="0" indent="0" algn="just" eaLnBrk="1" hangingPunct="1">
              <a:buFont typeface="Wingdings 3" pitchFamily="18" charset="2"/>
              <a:buNone/>
            </a:pPr>
            <a:endParaRPr lang="en-US" sz="2800" dirty="0" smtClean="0">
              <a:solidFill>
                <a:schemeClr val="tx1"/>
              </a:solidFill>
              <a:latin typeface="Times New Roman" pitchFamily="18" charset="0"/>
              <a:cs typeface="Times New Roman" pitchFamily="18" charset="0"/>
            </a:endParaRPr>
          </a:p>
        </p:txBody>
      </p:sp>
      <p:sp>
        <p:nvSpPr>
          <p:cNvPr id="54275" name="Title 1"/>
          <p:cNvSpPr txBox="1">
            <a:spLocks/>
          </p:cNvSpPr>
          <p:nvPr/>
        </p:nvSpPr>
        <p:spPr bwMode="auto">
          <a:xfrm>
            <a:off x="150813" y="457200"/>
            <a:ext cx="8913812" cy="914400"/>
          </a:xfrm>
          <a:prstGeom prst="rect">
            <a:avLst/>
          </a:prstGeom>
          <a:noFill/>
          <a:ln w="9525">
            <a:noFill/>
            <a:miter lim="800000"/>
            <a:headEnd/>
            <a:tailEnd/>
          </a:ln>
        </p:spPr>
        <p:txBody>
          <a:bodyPr anchor="ctr"/>
          <a:lstStyle/>
          <a:p>
            <a:pPr marL="227013" indent="-227013" defTabSz="912813" eaLnBrk="1" hangingPunct="1">
              <a:buFont typeface="Arial" charset="0"/>
              <a:buNone/>
            </a:pPr>
            <a:r>
              <a:rPr lang="vi-VN" altLang="en-US" sz="2800" b="1">
                <a:solidFill>
                  <a:schemeClr val="accent2"/>
                </a:solidFill>
                <a:latin typeface="Times New Roman" pitchFamily="18" charset="0"/>
                <a:cs typeface="Times New Roman" pitchFamily="18" charset="0"/>
              </a:rPr>
              <a:t>Áp dụng phương thức kiểm tra</a:t>
            </a:r>
            <a:r>
              <a:rPr lang="en-US" altLang="en-US" sz="2800" b="1">
                <a:solidFill>
                  <a:schemeClr val="accent2"/>
                </a:solidFill>
                <a:latin typeface="Times New Roman" pitchFamily="18" charset="0"/>
                <a:cs typeface="Times New Roman" pitchFamily="18" charset="0"/>
              </a:rPr>
              <a:t> (tiếp...)</a:t>
            </a:r>
          </a:p>
        </p:txBody>
      </p:sp>
    </p:spTree>
  </p:cSld>
  <p:clrMapOvr>
    <a:masterClrMapping/>
  </p:clrMapOvr>
  <p:transition spd="med">
    <p:fad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Content Placeholder 2"/>
          <p:cNvSpPr>
            <a:spLocks noGrp="1"/>
          </p:cNvSpPr>
          <p:nvPr>
            <p:ph idx="1"/>
          </p:nvPr>
        </p:nvSpPr>
        <p:spPr>
          <a:xfrm>
            <a:off x="31750" y="1208088"/>
            <a:ext cx="10101263" cy="5497512"/>
          </a:xfrm>
        </p:spPr>
        <p:txBody>
          <a:bodyPr/>
          <a:lstStyle/>
          <a:p>
            <a:pPr marL="227013" indent="-227013" defTabSz="912813" eaLnBrk="1" hangingPunct="1">
              <a:buFont typeface="Wingdings 3" pitchFamily="18" charset="2"/>
              <a:buNone/>
            </a:pPr>
            <a:r>
              <a:rPr lang="en-US" altLang="en-US" sz="2800" dirty="0" smtClean="0">
                <a:solidFill>
                  <a:schemeClr val="tx1"/>
                </a:solidFill>
                <a:latin typeface="Times New Roman" pitchFamily="18" charset="0"/>
                <a:cs typeface="Times New Roman" pitchFamily="18" charset="0"/>
              </a:rPr>
              <a:t>1. </a:t>
            </a:r>
            <a:r>
              <a:rPr lang="en-US" altLang="en-US" sz="2800" dirty="0" err="1" smtClean="0">
                <a:solidFill>
                  <a:schemeClr val="tx1"/>
                </a:solidFill>
                <a:latin typeface="Times New Roman" pitchFamily="18" charset="0"/>
                <a:cs typeface="Times New Roman" pitchFamily="18" charset="0"/>
              </a:rPr>
              <a:t>Đối</a:t>
            </a:r>
            <a:r>
              <a:rPr lang="en-US" altLang="en-US" sz="2800" dirty="0" smtClean="0">
                <a:solidFill>
                  <a:schemeClr val="tx1"/>
                </a:solidFill>
                <a:latin typeface="Times New Roman" pitchFamily="18" charset="0"/>
                <a:cs typeface="Times New Roman" pitchFamily="18" charset="0"/>
              </a:rPr>
              <a:t> </a:t>
            </a:r>
            <a:r>
              <a:rPr lang="en-US" altLang="en-US" sz="2800" dirty="0" err="1" smtClean="0">
                <a:solidFill>
                  <a:schemeClr val="tx1"/>
                </a:solidFill>
                <a:latin typeface="Times New Roman" pitchFamily="18" charset="0"/>
                <a:cs typeface="Times New Roman" pitchFamily="18" charset="0"/>
              </a:rPr>
              <a:t>với</a:t>
            </a:r>
            <a:r>
              <a:rPr lang="en-US" altLang="en-US" sz="2800" dirty="0" smtClean="0">
                <a:solidFill>
                  <a:schemeClr val="tx1"/>
                </a:solidFill>
                <a:latin typeface="Times New Roman" pitchFamily="18" charset="0"/>
                <a:cs typeface="Times New Roman" pitchFamily="18" charset="0"/>
              </a:rPr>
              <a:t> </a:t>
            </a:r>
            <a:r>
              <a:rPr lang="en-US" altLang="en-US" sz="2800" dirty="0" err="1" smtClean="0">
                <a:solidFill>
                  <a:schemeClr val="tx1"/>
                </a:solidFill>
                <a:latin typeface="Times New Roman" pitchFamily="18" charset="0"/>
                <a:cs typeface="Times New Roman" pitchFamily="18" charset="0"/>
              </a:rPr>
              <a:t>kiểm</a:t>
            </a:r>
            <a:r>
              <a:rPr lang="en-US" altLang="en-US" sz="2800" dirty="0" smtClean="0">
                <a:solidFill>
                  <a:schemeClr val="tx1"/>
                </a:solidFill>
                <a:latin typeface="Times New Roman" pitchFamily="18" charset="0"/>
                <a:cs typeface="Times New Roman" pitchFamily="18" charset="0"/>
              </a:rPr>
              <a:t> </a:t>
            </a:r>
            <a:r>
              <a:rPr lang="en-US" altLang="en-US" sz="2800" dirty="0" err="1" smtClean="0">
                <a:solidFill>
                  <a:schemeClr val="tx1"/>
                </a:solidFill>
                <a:latin typeface="Times New Roman" pitchFamily="18" charset="0"/>
                <a:cs typeface="Times New Roman" pitchFamily="18" charset="0"/>
              </a:rPr>
              <a:t>tra</a:t>
            </a:r>
            <a:r>
              <a:rPr lang="en-US" altLang="en-US" sz="2800" dirty="0" smtClean="0">
                <a:solidFill>
                  <a:schemeClr val="tx1"/>
                </a:solidFill>
                <a:latin typeface="Times New Roman" pitchFamily="18" charset="0"/>
                <a:cs typeface="Times New Roman" pitchFamily="18" charset="0"/>
              </a:rPr>
              <a:t> </a:t>
            </a:r>
            <a:r>
              <a:rPr lang="en-US" altLang="en-US" sz="2800" dirty="0" err="1" smtClean="0">
                <a:solidFill>
                  <a:schemeClr val="tx1"/>
                </a:solidFill>
                <a:latin typeface="Times New Roman" pitchFamily="18" charset="0"/>
                <a:cs typeface="Times New Roman" pitchFamily="18" charset="0"/>
              </a:rPr>
              <a:t>giảm</a:t>
            </a:r>
            <a:r>
              <a:rPr lang="en-US" altLang="en-US" sz="2800" dirty="0" smtClean="0">
                <a:solidFill>
                  <a:schemeClr val="tx1"/>
                </a:solidFill>
                <a:latin typeface="Times New Roman" pitchFamily="18" charset="0"/>
                <a:cs typeface="Times New Roman" pitchFamily="18" charset="0"/>
              </a:rPr>
              <a:t>:</a:t>
            </a:r>
          </a:p>
          <a:p>
            <a:pPr marL="227013" indent="-227013" algn="just" defTabSz="912813" eaLnBrk="1" hangingPunct="1">
              <a:buFont typeface="Wingdings" pitchFamily="2" charset="2"/>
              <a:buChar char="Ø"/>
            </a:pPr>
            <a:r>
              <a:rPr lang="vi-VN" altLang="en-US" sz="2800" dirty="0" smtClean="0">
                <a:solidFill>
                  <a:schemeClr val="tx1"/>
                </a:solidFill>
                <a:latin typeface="Times New Roman" pitchFamily="18" charset="0"/>
                <a:cs typeface="Times New Roman" pitchFamily="18" charset="0"/>
              </a:rPr>
              <a:t> Bản tự công bố sản phẩm;</a:t>
            </a:r>
            <a:endParaRPr lang="en-US" altLang="en-US" sz="2800" dirty="0" smtClean="0">
              <a:solidFill>
                <a:schemeClr val="tx1"/>
              </a:solidFill>
              <a:latin typeface="Times New Roman" pitchFamily="18" charset="0"/>
              <a:cs typeface="Times New Roman" pitchFamily="18" charset="0"/>
            </a:endParaRPr>
          </a:p>
          <a:p>
            <a:pPr marL="227013" indent="-227013" algn="just" defTabSz="912813" eaLnBrk="1" hangingPunct="1">
              <a:buFont typeface="Wingdings" pitchFamily="2" charset="2"/>
              <a:buChar char="Ø"/>
            </a:pPr>
            <a:r>
              <a:rPr lang="vi-VN" altLang="en-US" sz="2800" dirty="0" smtClean="0">
                <a:solidFill>
                  <a:schemeClr val="tx1"/>
                </a:solidFill>
                <a:latin typeface="Times New Roman" pitchFamily="18" charset="0"/>
                <a:cs typeface="Times New Roman" pitchFamily="18" charset="0"/>
              </a:rPr>
              <a:t> 03 (ba) Thông báo kết quả xác nhận thực phẩm đạt yêu cầu nhập khẩu liên tiếp theo phương thức kiểm tra thông thường hoặc bản sao chứng thực hoặc bản chính hợp pháp hóa lãnh sự một trong các Giấy chứng nhận GMP, H</a:t>
            </a:r>
            <a:r>
              <a:rPr lang="en-US" altLang="en-US" sz="2800" dirty="0" smtClean="0">
                <a:solidFill>
                  <a:schemeClr val="tx1"/>
                </a:solidFill>
                <a:latin typeface="Times New Roman" pitchFamily="18" charset="0"/>
                <a:cs typeface="Times New Roman" pitchFamily="18" charset="0"/>
              </a:rPr>
              <a:t>A</a:t>
            </a:r>
            <a:r>
              <a:rPr lang="vi-VN" altLang="en-US" sz="2800" dirty="0" smtClean="0">
                <a:solidFill>
                  <a:schemeClr val="tx1"/>
                </a:solidFill>
                <a:latin typeface="Times New Roman" pitchFamily="18" charset="0"/>
                <a:cs typeface="Times New Roman" pitchFamily="18" charset="0"/>
              </a:rPr>
              <a:t>CCP, ISO 22000, IFS, BRC, FSSC 22000 hoặc tương đương còn hiệu lực tại thời điểm nộp;</a:t>
            </a:r>
            <a:endParaRPr lang="en-US" altLang="en-US" sz="2800" dirty="0" smtClean="0">
              <a:solidFill>
                <a:schemeClr val="tx1"/>
              </a:solidFill>
              <a:latin typeface="Times New Roman" pitchFamily="18" charset="0"/>
              <a:cs typeface="Times New Roman" pitchFamily="18" charset="0"/>
            </a:endParaRPr>
          </a:p>
          <a:p>
            <a:pPr marL="227013" indent="-227013" algn="just" defTabSz="912813" eaLnBrk="1" hangingPunct="1">
              <a:buFont typeface="Wingdings" pitchFamily="2" charset="2"/>
              <a:buChar char="Ø"/>
            </a:pPr>
            <a:r>
              <a:rPr lang="vi-VN" altLang="en-US" sz="2800" dirty="0" smtClean="0">
                <a:solidFill>
                  <a:schemeClr val="tx1"/>
                </a:solidFill>
                <a:latin typeface="Times New Roman" pitchFamily="18" charset="0"/>
                <a:cs typeface="Times New Roman" pitchFamily="18" charset="0"/>
              </a:rPr>
              <a:t> Trong trường hợp sản phẩm có nguồn gốc thủy sản và động vật trên cạn, trừ các sản phẩm đã qua chế biến, bao gói sẵn, thì phải có gi</a:t>
            </a:r>
            <a:r>
              <a:rPr lang="en-US" altLang="en-US" sz="2800" dirty="0" smtClean="0">
                <a:solidFill>
                  <a:schemeClr val="tx1"/>
                </a:solidFill>
                <a:latin typeface="Times New Roman" pitchFamily="18" charset="0"/>
                <a:cs typeface="Times New Roman" pitchFamily="18" charset="0"/>
              </a:rPr>
              <a:t>ấ</a:t>
            </a:r>
            <a:r>
              <a:rPr lang="vi-VN" altLang="en-US" sz="2800" dirty="0" smtClean="0">
                <a:solidFill>
                  <a:schemeClr val="tx1"/>
                </a:solidFill>
                <a:latin typeface="Times New Roman" pitchFamily="18" charset="0"/>
                <a:cs typeface="Times New Roman" pitchFamily="18" charset="0"/>
              </a:rPr>
              <a:t>y chứng nhận đáp ứng các quy định về an toàn thực phẩm do cơ quan có thẩm quyền của nước xuất khẩu cấp (bản chính).</a:t>
            </a:r>
            <a:endParaRPr lang="en-US" altLang="en-US" sz="2800" dirty="0" smtClean="0">
              <a:solidFill>
                <a:schemeClr val="tx1"/>
              </a:solidFill>
              <a:latin typeface="Times New Roman" pitchFamily="18" charset="0"/>
              <a:cs typeface="Times New Roman" pitchFamily="18" charset="0"/>
            </a:endParaRPr>
          </a:p>
        </p:txBody>
      </p:sp>
      <p:sp>
        <p:nvSpPr>
          <p:cNvPr id="55299" name="Title 1"/>
          <p:cNvSpPr txBox="1">
            <a:spLocks/>
          </p:cNvSpPr>
          <p:nvPr/>
        </p:nvSpPr>
        <p:spPr bwMode="auto">
          <a:xfrm>
            <a:off x="455613" y="293688"/>
            <a:ext cx="8913812" cy="914400"/>
          </a:xfrm>
          <a:prstGeom prst="rect">
            <a:avLst/>
          </a:prstGeom>
          <a:noFill/>
          <a:ln w="9525">
            <a:noFill/>
            <a:miter lim="800000"/>
            <a:headEnd/>
            <a:tailEnd/>
          </a:ln>
        </p:spPr>
        <p:txBody>
          <a:bodyPr anchor="ctr"/>
          <a:lstStyle/>
          <a:p>
            <a:pPr marL="227013" indent="-227013" defTabSz="912813" eaLnBrk="1" hangingPunct="1">
              <a:buFont typeface="Arial" charset="0"/>
              <a:buNone/>
            </a:pPr>
            <a:r>
              <a:rPr lang="vi-VN" altLang="en-US" sz="2800" b="1">
                <a:solidFill>
                  <a:schemeClr val="accent2"/>
                </a:solidFill>
                <a:latin typeface="Times New Roman" pitchFamily="18" charset="0"/>
                <a:cs typeface="Times New Roman" pitchFamily="18" charset="0"/>
              </a:rPr>
              <a:t>Hồ sơ đăng ký kiểm tra</a:t>
            </a:r>
            <a:r>
              <a:rPr lang="en-US" altLang="en-US" sz="2800" b="1">
                <a:solidFill>
                  <a:schemeClr val="accent2"/>
                </a:solidFill>
                <a:latin typeface="Times New Roman" pitchFamily="18" charset="0"/>
                <a:cs typeface="Times New Roman" pitchFamily="18" charset="0"/>
              </a:rPr>
              <a:t> (Điều 18)</a:t>
            </a:r>
          </a:p>
        </p:txBody>
      </p:sp>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313" y="685800"/>
            <a:ext cx="11585575" cy="5867400"/>
          </a:xfrm>
        </p:spPr>
        <p:txBody>
          <a:bodyPr rtlCol="0">
            <a:noAutofit/>
          </a:bodyPr>
          <a:lstStyle/>
          <a:p>
            <a:pPr marL="0" indent="0" algn="just" defTabSz="914126" eaLnBrk="1" fontAlgn="auto" hangingPunct="1">
              <a:spcAft>
                <a:spcPts val="0"/>
              </a:spcAft>
              <a:buFont typeface="Wingdings 3" charset="2"/>
              <a:buNone/>
              <a:defRPr/>
            </a:pPr>
            <a:r>
              <a:rPr lang="vi-VN" sz="2600" b="1" dirty="0">
                <a:solidFill>
                  <a:schemeClr val="tx1"/>
                </a:solidFill>
                <a:latin typeface="Times New Roman" panose="02020603050405020304" pitchFamily="18" charset="0"/>
                <a:cs typeface="Times New Roman" panose="02020603050405020304" pitchFamily="18" charset="0"/>
              </a:rPr>
              <a:t>1. Thực phẩm bảo vệ sức khỏe (Health Supplement, Dietary Supplement) </a:t>
            </a:r>
            <a:r>
              <a:rPr lang="vi-VN" sz="2600" dirty="0">
                <a:solidFill>
                  <a:schemeClr val="tx1"/>
                </a:solidFill>
                <a:latin typeface="Times New Roman" panose="02020603050405020304" pitchFamily="18" charset="0"/>
                <a:cs typeface="Times New Roman" panose="02020603050405020304" pitchFamily="18" charset="0"/>
              </a:rPr>
              <a:t>là những sản phẩm được dùng để bổ sung thêm vào chế độ ăn u</a:t>
            </a:r>
            <a:r>
              <a:rPr lang="en-US" sz="2600" dirty="0">
                <a:solidFill>
                  <a:schemeClr val="tx1"/>
                </a:solidFill>
                <a:latin typeface="Times New Roman" panose="02020603050405020304" pitchFamily="18" charset="0"/>
                <a:cs typeface="Times New Roman" panose="02020603050405020304" pitchFamily="18" charset="0"/>
              </a:rPr>
              <a:t>ố</a:t>
            </a:r>
            <a:r>
              <a:rPr lang="vi-VN" sz="2600" dirty="0">
                <a:solidFill>
                  <a:schemeClr val="tx1"/>
                </a:solidFill>
                <a:latin typeface="Times New Roman" panose="02020603050405020304" pitchFamily="18" charset="0"/>
                <a:cs typeface="Times New Roman" panose="02020603050405020304" pitchFamily="18" charset="0"/>
              </a:rPr>
              <a:t>ng hàng ngày nhằm duy trì, tăng cường, cải thiện các chức năng của cơ th</a:t>
            </a:r>
            <a:r>
              <a:rPr lang="en-US" sz="2600" dirty="0">
                <a:solidFill>
                  <a:schemeClr val="tx1"/>
                </a:solidFill>
                <a:latin typeface="Times New Roman" panose="02020603050405020304" pitchFamily="18" charset="0"/>
                <a:cs typeface="Times New Roman" panose="02020603050405020304" pitchFamily="18" charset="0"/>
              </a:rPr>
              <a:t>ể </a:t>
            </a:r>
            <a:r>
              <a:rPr lang="vi-VN" sz="2600" dirty="0">
                <a:solidFill>
                  <a:schemeClr val="tx1"/>
                </a:solidFill>
                <a:latin typeface="Times New Roman" panose="02020603050405020304" pitchFamily="18" charset="0"/>
                <a:cs typeface="Times New Roman" panose="02020603050405020304" pitchFamily="18" charset="0"/>
              </a:rPr>
              <a:t>con người, giảm nguy cơ mắc bệnh. Thực phẩm bảo vệ sức khỏe chứa một hoặc nhiều chất hoặc hỗn hợp các chất sau:</a:t>
            </a:r>
            <a:endParaRPr lang="en-US" sz="2600" dirty="0">
              <a:solidFill>
                <a:schemeClr val="tx1"/>
              </a:solidFill>
              <a:latin typeface="Times New Roman" panose="02020603050405020304" pitchFamily="18" charset="0"/>
              <a:cs typeface="Times New Roman" panose="02020603050405020304" pitchFamily="18" charset="0"/>
            </a:endParaRPr>
          </a:p>
          <a:p>
            <a:pPr marL="0" indent="0" algn="just" defTabSz="914126" eaLnBrk="1" fontAlgn="auto" hangingPunct="1">
              <a:spcAft>
                <a:spcPts val="0"/>
              </a:spcAft>
              <a:buFont typeface="Wingdings 3" charset="2"/>
              <a:buNone/>
              <a:defRPr/>
            </a:pPr>
            <a:r>
              <a:rPr lang="vi-VN" sz="2600" dirty="0">
                <a:solidFill>
                  <a:schemeClr val="tx1"/>
                </a:solidFill>
                <a:latin typeface="Times New Roman" panose="02020603050405020304" pitchFamily="18" charset="0"/>
                <a:cs typeface="Times New Roman" panose="02020603050405020304" pitchFamily="18" charset="0"/>
              </a:rPr>
              <a:t>a) Vitamin, khoáng chất, axit amin, axit béo, enzyme, probiotic và chất có hoạt tính sinh học khác;</a:t>
            </a:r>
            <a:endParaRPr lang="en-US" sz="2600" dirty="0">
              <a:solidFill>
                <a:schemeClr val="tx1"/>
              </a:solidFill>
              <a:latin typeface="Times New Roman" panose="02020603050405020304" pitchFamily="18" charset="0"/>
              <a:cs typeface="Times New Roman" panose="02020603050405020304" pitchFamily="18" charset="0"/>
            </a:endParaRPr>
          </a:p>
          <a:p>
            <a:pPr marL="0" indent="0" algn="just" defTabSz="914126" eaLnBrk="1" fontAlgn="auto" hangingPunct="1">
              <a:spcAft>
                <a:spcPts val="0"/>
              </a:spcAft>
              <a:buFont typeface="Wingdings 3" charset="2"/>
              <a:buNone/>
              <a:defRPr/>
            </a:pPr>
            <a:r>
              <a:rPr lang="vi-VN" sz="2600" dirty="0">
                <a:solidFill>
                  <a:schemeClr val="tx1"/>
                </a:solidFill>
                <a:latin typeface="Times New Roman" panose="02020603050405020304" pitchFamily="18" charset="0"/>
                <a:cs typeface="Times New Roman" panose="02020603050405020304" pitchFamily="18" charset="0"/>
              </a:rPr>
              <a:t>b) Chất có nguồn gốc tự nhiên, bao gồm động vật, khoáng vật và thực vật dưới dạng chiết xuất, phân lập, cô đặc và chuy</a:t>
            </a:r>
            <a:r>
              <a:rPr lang="en-US" sz="2600" dirty="0">
                <a:solidFill>
                  <a:schemeClr val="tx1"/>
                </a:solidFill>
                <a:latin typeface="Times New Roman" panose="02020603050405020304" pitchFamily="18" charset="0"/>
                <a:cs typeface="Times New Roman" panose="02020603050405020304" pitchFamily="18" charset="0"/>
              </a:rPr>
              <a:t>ể</a:t>
            </a:r>
            <a:r>
              <a:rPr lang="vi-VN" sz="2600" dirty="0">
                <a:solidFill>
                  <a:schemeClr val="tx1"/>
                </a:solidFill>
                <a:latin typeface="Times New Roman" panose="02020603050405020304" pitchFamily="18" charset="0"/>
                <a:cs typeface="Times New Roman" panose="02020603050405020304" pitchFamily="18" charset="0"/>
              </a:rPr>
              <a:t>n hóa;</a:t>
            </a:r>
            <a:endParaRPr lang="en-US" sz="2600" dirty="0">
              <a:solidFill>
                <a:schemeClr val="tx1"/>
              </a:solidFill>
              <a:latin typeface="Times New Roman" panose="02020603050405020304" pitchFamily="18" charset="0"/>
              <a:cs typeface="Times New Roman" panose="02020603050405020304" pitchFamily="18" charset="0"/>
            </a:endParaRPr>
          </a:p>
          <a:p>
            <a:pPr marL="0" indent="0" algn="just" defTabSz="914126" eaLnBrk="1" fontAlgn="auto" hangingPunct="1">
              <a:spcAft>
                <a:spcPts val="0"/>
              </a:spcAft>
              <a:buFont typeface="Wingdings 3" charset="2"/>
              <a:buNone/>
              <a:defRPr/>
            </a:pPr>
            <a:r>
              <a:rPr lang="vi-VN" sz="2600" dirty="0">
                <a:solidFill>
                  <a:schemeClr val="tx1"/>
                </a:solidFill>
                <a:latin typeface="Times New Roman" panose="02020603050405020304" pitchFamily="18" charset="0"/>
                <a:cs typeface="Times New Roman" panose="02020603050405020304" pitchFamily="18" charset="0"/>
              </a:rPr>
              <a:t>c) Các nguồn tổng hợp của những thành phần đề cập tại điểm a và điểm b trên đây.</a:t>
            </a:r>
            <a:endParaRPr lang="en-US" sz="2600" dirty="0">
              <a:solidFill>
                <a:schemeClr val="tx1"/>
              </a:solidFill>
              <a:latin typeface="Times New Roman" panose="02020603050405020304" pitchFamily="18" charset="0"/>
              <a:cs typeface="Times New Roman" panose="02020603050405020304" pitchFamily="18" charset="0"/>
            </a:endParaRPr>
          </a:p>
          <a:p>
            <a:pPr marL="0" indent="0" algn="just" defTabSz="914126" eaLnBrk="1" fontAlgn="auto" hangingPunct="1">
              <a:spcAft>
                <a:spcPts val="0"/>
              </a:spcAft>
              <a:buFont typeface="Wingdings 3" charset="2"/>
              <a:buNone/>
              <a:defRPr/>
            </a:pPr>
            <a:r>
              <a:rPr lang="vi-VN" sz="2600" dirty="0">
                <a:solidFill>
                  <a:schemeClr val="tx1"/>
                </a:solidFill>
                <a:latin typeface="Times New Roman" panose="02020603050405020304" pitchFamily="18" charset="0"/>
                <a:cs typeface="Times New Roman" panose="02020603050405020304" pitchFamily="18" charset="0"/>
              </a:rPr>
              <a:t>Thực phẩm bảo vệ sức khỏe được trình bày ở dạng chế biến như viên nang, viên hoàn, viên nén, chế phẩm dạng cốm, bột, lỏng và các dạng bào chế khác và được phân liều (để sử dụng) thành các đơn vị liều nhỏ.</a:t>
            </a:r>
            <a:endParaRPr lang="en-US" sz="2600" dirty="0">
              <a:solidFill>
                <a:schemeClr val="tx1"/>
              </a:solidFill>
              <a:latin typeface="Times New Roman" panose="02020603050405020304" pitchFamily="18" charset="0"/>
              <a:cs typeface="Times New Roman" panose="02020603050405020304" pitchFamily="18" charset="0"/>
            </a:endParaRPr>
          </a:p>
          <a:p>
            <a:pPr marL="228531" indent="-228531" algn="just" defTabSz="914126" eaLnBrk="1" fontAlgn="auto" hangingPunct="1">
              <a:spcAft>
                <a:spcPts val="0"/>
              </a:spcAft>
              <a:buFont typeface="Wingdings 3" charset="2"/>
              <a:buChar char=""/>
              <a:defRPr/>
            </a:pPr>
            <a:endParaRPr lang="en-US" sz="2600" dirty="0">
              <a:solidFill>
                <a:schemeClr val="tx1">
                  <a:lumMod val="75000"/>
                  <a:lumOff val="25000"/>
                </a:schemeClr>
              </a:solidFill>
            </a:endParaRPr>
          </a:p>
        </p:txBody>
      </p:sp>
      <p:sp>
        <p:nvSpPr>
          <p:cNvPr id="10243" name="Title 1"/>
          <p:cNvSpPr txBox="1">
            <a:spLocks/>
          </p:cNvSpPr>
          <p:nvPr/>
        </p:nvSpPr>
        <p:spPr bwMode="auto">
          <a:xfrm>
            <a:off x="214313" y="53975"/>
            <a:ext cx="9372600" cy="784225"/>
          </a:xfrm>
          <a:prstGeom prst="rect">
            <a:avLst/>
          </a:prstGeom>
          <a:noFill/>
          <a:ln w="9525">
            <a:noFill/>
            <a:miter lim="800000"/>
            <a:headEnd/>
            <a:tailEnd/>
          </a:ln>
        </p:spPr>
        <p:txBody>
          <a:bodyPr anchor="ctr"/>
          <a:lstStyle/>
          <a:p>
            <a:pPr defTabSz="912813" eaLnBrk="1" hangingPunct="1">
              <a:lnSpc>
                <a:spcPct val="90000"/>
              </a:lnSpc>
            </a:pPr>
            <a:r>
              <a:rPr lang="en-US" altLang="en-US" sz="2800" b="1" dirty="0" err="1">
                <a:solidFill>
                  <a:schemeClr val="accent2"/>
                </a:solidFill>
                <a:latin typeface="Times New Roman" pitchFamily="18" charset="0"/>
                <a:cs typeface="Times New Roman" pitchFamily="18" charset="0"/>
              </a:rPr>
              <a:t>Giải</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thích</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từ</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ngữ</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Điều</a:t>
            </a:r>
            <a:r>
              <a:rPr lang="en-US" altLang="en-US" sz="2800" b="1" dirty="0">
                <a:solidFill>
                  <a:schemeClr val="accent2"/>
                </a:solidFill>
                <a:latin typeface="Times New Roman" pitchFamily="18" charset="0"/>
                <a:cs typeface="Times New Roman" pitchFamily="18" charset="0"/>
              </a:rPr>
              <a:t> 3)</a:t>
            </a:r>
          </a:p>
        </p:txBody>
      </p:sp>
    </p:spTree>
  </p:cSld>
  <p:clrMapOvr>
    <a:masterClrMapping/>
  </p:clrMapOvr>
  <p:transition spd="med">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Content Placeholder 2"/>
          <p:cNvSpPr>
            <a:spLocks noGrp="1"/>
          </p:cNvSpPr>
          <p:nvPr>
            <p:ph idx="1"/>
          </p:nvPr>
        </p:nvSpPr>
        <p:spPr>
          <a:xfrm>
            <a:off x="74613" y="1143000"/>
            <a:ext cx="9372600" cy="4800600"/>
          </a:xfrm>
        </p:spPr>
        <p:txBody>
          <a:bodyPr rtlCol="0">
            <a:normAutofit/>
          </a:bodyPr>
          <a:lstStyle/>
          <a:p>
            <a:pPr marL="227013" indent="-227013" defTabSz="912813" eaLnBrk="1" hangingPunct="1">
              <a:buFont typeface="Wingdings 3" pitchFamily="18" charset="2"/>
              <a:buNone/>
              <a:defRPr/>
            </a:pPr>
            <a:r>
              <a:rPr lang="en-US" altLang="en-US" sz="2800" dirty="0" smtClean="0">
                <a:solidFill>
                  <a:schemeClr val="tx1"/>
                </a:solidFill>
                <a:latin typeface="Times New Roman" panose="02020603050405020304" pitchFamily="18" charset="0"/>
                <a:cs typeface="Times New Roman" panose="02020603050405020304" pitchFamily="18" charset="0"/>
              </a:rPr>
              <a:t>2. </a:t>
            </a:r>
            <a:r>
              <a:rPr lang="en-US" altLang="en-US" sz="2800" dirty="0" err="1" smtClean="0">
                <a:solidFill>
                  <a:schemeClr val="tx1"/>
                </a:solidFill>
                <a:latin typeface="Times New Roman" panose="02020603050405020304" pitchFamily="18" charset="0"/>
                <a:cs typeface="Times New Roman" panose="02020603050405020304" pitchFamily="18" charset="0"/>
              </a:rPr>
              <a:t>Đối</a:t>
            </a:r>
            <a:r>
              <a:rPr lang="en-US" altLang="en-US" sz="2800" dirty="0" smtClean="0">
                <a:solidFill>
                  <a:schemeClr val="tx1"/>
                </a:solidFill>
                <a:latin typeface="Times New Roman" panose="02020603050405020304" pitchFamily="18" charset="0"/>
                <a:cs typeface="Times New Roman" panose="02020603050405020304" pitchFamily="18" charset="0"/>
              </a:rPr>
              <a:t> </a:t>
            </a:r>
            <a:r>
              <a:rPr lang="en-US" altLang="en-US" sz="2800" dirty="0" err="1" smtClean="0">
                <a:solidFill>
                  <a:schemeClr val="tx1"/>
                </a:solidFill>
                <a:latin typeface="Times New Roman" panose="02020603050405020304" pitchFamily="18" charset="0"/>
                <a:cs typeface="Times New Roman" panose="02020603050405020304" pitchFamily="18" charset="0"/>
              </a:rPr>
              <a:t>với</a:t>
            </a:r>
            <a:r>
              <a:rPr lang="en-US" altLang="en-US" sz="2800" dirty="0" smtClean="0">
                <a:solidFill>
                  <a:schemeClr val="tx1"/>
                </a:solidFill>
                <a:latin typeface="Times New Roman" panose="02020603050405020304" pitchFamily="18" charset="0"/>
                <a:cs typeface="Times New Roman" panose="02020603050405020304" pitchFamily="18" charset="0"/>
              </a:rPr>
              <a:t> </a:t>
            </a:r>
            <a:r>
              <a:rPr lang="en-US" altLang="en-US" sz="2800" dirty="0" err="1" smtClean="0">
                <a:solidFill>
                  <a:schemeClr val="tx1"/>
                </a:solidFill>
                <a:latin typeface="Times New Roman" panose="02020603050405020304" pitchFamily="18" charset="0"/>
                <a:cs typeface="Times New Roman" panose="02020603050405020304" pitchFamily="18" charset="0"/>
              </a:rPr>
              <a:t>kiểm</a:t>
            </a:r>
            <a:r>
              <a:rPr lang="en-US" altLang="en-US" sz="2800" dirty="0" smtClean="0">
                <a:solidFill>
                  <a:schemeClr val="tx1"/>
                </a:solidFill>
                <a:latin typeface="Times New Roman" panose="02020603050405020304" pitchFamily="18" charset="0"/>
                <a:cs typeface="Times New Roman" panose="02020603050405020304" pitchFamily="18" charset="0"/>
              </a:rPr>
              <a:t> </a:t>
            </a:r>
            <a:r>
              <a:rPr lang="en-US" altLang="en-US" sz="2800" dirty="0" err="1" smtClean="0">
                <a:solidFill>
                  <a:schemeClr val="tx1"/>
                </a:solidFill>
                <a:latin typeface="Times New Roman" panose="02020603050405020304" pitchFamily="18" charset="0"/>
                <a:cs typeface="Times New Roman" panose="02020603050405020304" pitchFamily="18" charset="0"/>
              </a:rPr>
              <a:t>tra</a:t>
            </a:r>
            <a:r>
              <a:rPr lang="en-US" altLang="en-US" sz="2800" dirty="0" smtClean="0">
                <a:solidFill>
                  <a:schemeClr val="tx1"/>
                </a:solidFill>
                <a:latin typeface="Times New Roman" panose="02020603050405020304" pitchFamily="18" charset="0"/>
                <a:cs typeface="Times New Roman" panose="02020603050405020304" pitchFamily="18" charset="0"/>
              </a:rPr>
              <a:t> </a:t>
            </a:r>
            <a:r>
              <a:rPr lang="en-US" altLang="en-US" sz="2800" dirty="0" err="1" smtClean="0">
                <a:solidFill>
                  <a:schemeClr val="tx1"/>
                </a:solidFill>
                <a:latin typeface="Times New Roman" panose="02020603050405020304" pitchFamily="18" charset="0"/>
                <a:cs typeface="Times New Roman" panose="02020603050405020304" pitchFamily="18" charset="0"/>
              </a:rPr>
              <a:t>thông</a:t>
            </a:r>
            <a:r>
              <a:rPr lang="en-US" altLang="en-US" sz="2800" dirty="0" smtClean="0">
                <a:solidFill>
                  <a:schemeClr val="tx1"/>
                </a:solidFill>
                <a:latin typeface="Times New Roman" panose="02020603050405020304" pitchFamily="18" charset="0"/>
                <a:cs typeface="Times New Roman" panose="02020603050405020304" pitchFamily="18" charset="0"/>
              </a:rPr>
              <a:t> </a:t>
            </a:r>
            <a:r>
              <a:rPr lang="en-US" altLang="en-US" sz="2800" dirty="0" err="1" smtClean="0">
                <a:solidFill>
                  <a:schemeClr val="tx1"/>
                </a:solidFill>
                <a:latin typeface="Times New Roman" panose="02020603050405020304" pitchFamily="18" charset="0"/>
                <a:cs typeface="Times New Roman" panose="02020603050405020304" pitchFamily="18" charset="0"/>
              </a:rPr>
              <a:t>thường</a:t>
            </a:r>
            <a:r>
              <a:rPr lang="en-US" altLang="en-US" sz="2800" dirty="0" smtClean="0">
                <a:solidFill>
                  <a:schemeClr val="tx1"/>
                </a:solidFill>
                <a:latin typeface="Times New Roman" panose="02020603050405020304" pitchFamily="18" charset="0"/>
                <a:cs typeface="Times New Roman" panose="02020603050405020304" pitchFamily="18" charset="0"/>
              </a:rPr>
              <a:t> </a:t>
            </a:r>
            <a:r>
              <a:rPr lang="en-US" altLang="en-US" sz="2800" dirty="0" err="1" smtClean="0">
                <a:solidFill>
                  <a:schemeClr val="tx1"/>
                </a:solidFill>
                <a:latin typeface="Times New Roman" panose="02020603050405020304" pitchFamily="18" charset="0"/>
                <a:cs typeface="Times New Roman" panose="02020603050405020304" pitchFamily="18" charset="0"/>
              </a:rPr>
              <a:t>và</a:t>
            </a:r>
            <a:r>
              <a:rPr lang="en-US" altLang="en-US" sz="2800" dirty="0" smtClean="0">
                <a:solidFill>
                  <a:schemeClr val="tx1"/>
                </a:solidFill>
                <a:latin typeface="Times New Roman" panose="02020603050405020304" pitchFamily="18" charset="0"/>
                <a:cs typeface="Times New Roman" panose="02020603050405020304" pitchFamily="18" charset="0"/>
              </a:rPr>
              <a:t> </a:t>
            </a:r>
            <a:r>
              <a:rPr lang="en-US" altLang="en-US" sz="2800" dirty="0" err="1" smtClean="0">
                <a:solidFill>
                  <a:schemeClr val="tx1"/>
                </a:solidFill>
                <a:latin typeface="Times New Roman" panose="02020603050405020304" pitchFamily="18" charset="0"/>
                <a:cs typeface="Times New Roman" panose="02020603050405020304" pitchFamily="18" charset="0"/>
              </a:rPr>
              <a:t>kiểm</a:t>
            </a:r>
            <a:r>
              <a:rPr lang="en-US" altLang="en-US" sz="2800" dirty="0" smtClean="0">
                <a:solidFill>
                  <a:schemeClr val="tx1"/>
                </a:solidFill>
                <a:latin typeface="Times New Roman" panose="02020603050405020304" pitchFamily="18" charset="0"/>
                <a:cs typeface="Times New Roman" panose="02020603050405020304" pitchFamily="18" charset="0"/>
              </a:rPr>
              <a:t> </a:t>
            </a:r>
            <a:r>
              <a:rPr lang="en-US" altLang="en-US" sz="2800" dirty="0" err="1" smtClean="0">
                <a:solidFill>
                  <a:schemeClr val="tx1"/>
                </a:solidFill>
                <a:latin typeface="Times New Roman" panose="02020603050405020304" pitchFamily="18" charset="0"/>
                <a:cs typeface="Times New Roman" panose="02020603050405020304" pitchFamily="18" charset="0"/>
              </a:rPr>
              <a:t>tra</a:t>
            </a:r>
            <a:r>
              <a:rPr lang="en-US" altLang="en-US" sz="2800" dirty="0" smtClean="0">
                <a:solidFill>
                  <a:schemeClr val="tx1"/>
                </a:solidFill>
                <a:latin typeface="Times New Roman" panose="02020603050405020304" pitchFamily="18" charset="0"/>
                <a:cs typeface="Times New Roman" panose="02020603050405020304" pitchFamily="18" charset="0"/>
              </a:rPr>
              <a:t> </a:t>
            </a:r>
            <a:r>
              <a:rPr lang="en-US" altLang="en-US" sz="2800" dirty="0" err="1" smtClean="0">
                <a:solidFill>
                  <a:schemeClr val="tx1"/>
                </a:solidFill>
                <a:latin typeface="Times New Roman" panose="02020603050405020304" pitchFamily="18" charset="0"/>
                <a:cs typeface="Times New Roman" panose="02020603050405020304" pitchFamily="18" charset="0"/>
              </a:rPr>
              <a:t>chặt</a:t>
            </a:r>
            <a:r>
              <a:rPr lang="en-US" altLang="en-US" sz="2800" dirty="0" smtClean="0">
                <a:solidFill>
                  <a:schemeClr val="tx1"/>
                </a:solidFill>
                <a:latin typeface="Times New Roman" panose="02020603050405020304" pitchFamily="18" charset="0"/>
                <a:cs typeface="Times New Roman" panose="02020603050405020304" pitchFamily="18" charset="0"/>
              </a:rPr>
              <a:t>:</a:t>
            </a:r>
          </a:p>
          <a:p>
            <a:pPr marL="227013" indent="-227013" algn="just" defTabSz="912813" eaLnBrk="1" hangingPunct="1">
              <a:buFont typeface="Wingdings" panose="05000000000000000000" pitchFamily="2" charset="2"/>
              <a:buChar char="Ø"/>
              <a:defRPr/>
            </a:pPr>
            <a:r>
              <a:rPr lang="vi-VN" altLang="en-US" sz="2800" dirty="0" smtClean="0">
                <a:solidFill>
                  <a:schemeClr val="tx1"/>
                </a:solidFill>
                <a:latin typeface="Times New Roman" panose="02020603050405020304" pitchFamily="18" charset="0"/>
                <a:cs typeface="Times New Roman" panose="02020603050405020304" pitchFamily="18" charset="0"/>
              </a:rPr>
              <a:t> Giấy đăng ký kiểm tra thực phẩm nhập khẩu theo quy định tại M</a:t>
            </a:r>
            <a:r>
              <a:rPr lang="en-US" altLang="en-US" sz="2800" dirty="0" smtClean="0">
                <a:solidFill>
                  <a:schemeClr val="tx1"/>
                </a:solidFill>
                <a:latin typeface="Times New Roman" panose="02020603050405020304" pitchFamily="18" charset="0"/>
                <a:cs typeface="Times New Roman" panose="02020603050405020304" pitchFamily="18" charset="0"/>
              </a:rPr>
              <a:t>ẫ</a:t>
            </a:r>
            <a:r>
              <a:rPr lang="vi-VN" altLang="en-US" sz="2800" dirty="0" smtClean="0">
                <a:solidFill>
                  <a:schemeClr val="tx1"/>
                </a:solidFill>
                <a:latin typeface="Times New Roman" panose="02020603050405020304" pitchFamily="18" charset="0"/>
                <a:cs typeface="Times New Roman" panose="02020603050405020304" pitchFamily="18" charset="0"/>
              </a:rPr>
              <a:t>u số 04 Phụ lục I ban hành kèm theo Nghị định này;</a:t>
            </a:r>
            <a:endParaRPr lang="en-US" altLang="en-US" sz="2800" dirty="0" smtClean="0">
              <a:solidFill>
                <a:schemeClr val="tx1"/>
              </a:solidFill>
              <a:latin typeface="Times New Roman" panose="02020603050405020304" pitchFamily="18" charset="0"/>
              <a:cs typeface="Times New Roman" panose="02020603050405020304" pitchFamily="18" charset="0"/>
            </a:endParaRPr>
          </a:p>
          <a:p>
            <a:pPr marL="227013" indent="-227013" defTabSz="912813" eaLnBrk="1" hangingPunct="1">
              <a:buFont typeface="Wingdings" panose="05000000000000000000" pitchFamily="2" charset="2"/>
              <a:buChar char="Ø"/>
              <a:defRPr/>
            </a:pPr>
            <a:r>
              <a:rPr lang="vi-VN" altLang="en-US" sz="2800" dirty="0" smtClean="0">
                <a:solidFill>
                  <a:schemeClr val="tx1"/>
                </a:solidFill>
                <a:latin typeface="Times New Roman" panose="02020603050405020304" pitchFamily="18" charset="0"/>
                <a:cs typeface="Times New Roman" panose="02020603050405020304" pitchFamily="18" charset="0"/>
              </a:rPr>
              <a:t> Bản tự công bố sản phẩm;</a:t>
            </a:r>
            <a:endParaRPr lang="en-US" altLang="en-US" sz="2800" dirty="0" smtClean="0">
              <a:solidFill>
                <a:schemeClr val="tx1"/>
              </a:solidFill>
              <a:latin typeface="Times New Roman" panose="02020603050405020304" pitchFamily="18" charset="0"/>
              <a:cs typeface="Times New Roman" panose="02020603050405020304" pitchFamily="18" charset="0"/>
            </a:endParaRPr>
          </a:p>
          <a:p>
            <a:pPr marL="227013" indent="-227013" algn="just" defTabSz="912813" eaLnBrk="1" hangingPunct="1">
              <a:buFont typeface="Wingdings" panose="05000000000000000000" pitchFamily="2" charset="2"/>
              <a:buChar char="Ø"/>
              <a:defRPr/>
            </a:pPr>
            <a:r>
              <a:rPr lang="vi-VN" altLang="en-US" sz="2800" dirty="0" smtClean="0">
                <a:solidFill>
                  <a:schemeClr val="tx1"/>
                </a:solidFill>
                <a:latin typeface="Times New Roman" panose="02020603050405020304" pitchFamily="18" charset="0"/>
                <a:cs typeface="Times New Roman" panose="02020603050405020304" pitchFamily="18" charset="0"/>
              </a:rPr>
              <a:t> 03 Thông báo kết quả xác nhận thực phẩm đạt yêu cầu nhập khẩu liên tiếp theo phương thức kiểm tra chặt đối với các lô hàng, mặt hàng được chuyển đổi phương thức từ kiểm tra chặt sang kiểm tra thông thường (bản chính);</a:t>
            </a:r>
            <a:endParaRPr lang="en-US" altLang="en-US" sz="2800" dirty="0" smtClean="0">
              <a:solidFill>
                <a:schemeClr val="tx1"/>
              </a:solidFill>
              <a:latin typeface="Times New Roman" panose="02020603050405020304" pitchFamily="18" charset="0"/>
              <a:cs typeface="Times New Roman" panose="02020603050405020304" pitchFamily="18" charset="0"/>
            </a:endParaRPr>
          </a:p>
          <a:p>
            <a:pPr marL="227013" indent="-227013" defTabSz="912813" eaLnBrk="1" hangingPunct="1">
              <a:buFont typeface="Wingdings" panose="05000000000000000000" pitchFamily="2" charset="2"/>
              <a:buChar char="Ø"/>
              <a:defRPr/>
            </a:pPr>
            <a:endParaRPr lang="en-US" altLang="en-US" sz="2800" dirty="0" smtClean="0">
              <a:solidFill>
                <a:schemeClr val="tx1"/>
              </a:solidFill>
              <a:latin typeface="Times New Roman" panose="02020603050405020304" pitchFamily="18" charset="0"/>
              <a:cs typeface="Times New Roman" panose="02020603050405020304" pitchFamily="18" charset="0"/>
            </a:endParaRPr>
          </a:p>
        </p:txBody>
      </p:sp>
      <p:sp>
        <p:nvSpPr>
          <p:cNvPr id="56323" name="Title 1"/>
          <p:cNvSpPr txBox="1">
            <a:spLocks/>
          </p:cNvSpPr>
          <p:nvPr/>
        </p:nvSpPr>
        <p:spPr bwMode="auto">
          <a:xfrm>
            <a:off x="455613" y="293688"/>
            <a:ext cx="8913812" cy="914400"/>
          </a:xfrm>
          <a:prstGeom prst="rect">
            <a:avLst/>
          </a:prstGeom>
          <a:noFill/>
          <a:ln w="9525">
            <a:noFill/>
            <a:miter lim="800000"/>
            <a:headEnd/>
            <a:tailEnd/>
          </a:ln>
        </p:spPr>
        <p:txBody>
          <a:bodyPr anchor="ctr"/>
          <a:lstStyle/>
          <a:p>
            <a:pPr marL="227013" indent="-227013" defTabSz="912813" eaLnBrk="1" hangingPunct="1">
              <a:buFont typeface="Arial" charset="0"/>
              <a:buNone/>
            </a:pPr>
            <a:r>
              <a:rPr lang="vi-VN" altLang="en-US" sz="2800" b="1">
                <a:solidFill>
                  <a:schemeClr val="accent2"/>
                </a:solidFill>
                <a:latin typeface="Times New Roman" pitchFamily="18" charset="0"/>
                <a:cs typeface="Times New Roman" pitchFamily="18" charset="0"/>
              </a:rPr>
              <a:t>Hồ sơ đăng ký kiểm tra</a:t>
            </a:r>
            <a:r>
              <a:rPr lang="en-US" altLang="en-US" sz="2800" b="1">
                <a:solidFill>
                  <a:schemeClr val="accent2"/>
                </a:solidFill>
                <a:latin typeface="Times New Roman" pitchFamily="18" charset="0"/>
                <a:cs typeface="Times New Roman" pitchFamily="18" charset="0"/>
              </a:rPr>
              <a:t> (</a:t>
            </a:r>
            <a:r>
              <a:rPr lang="en-US" sz="2800" b="1">
                <a:solidFill>
                  <a:schemeClr val="accent2"/>
                </a:solidFill>
                <a:latin typeface="Times New Roman" pitchFamily="18" charset="0"/>
                <a:cs typeface="Times New Roman" pitchFamily="18" charset="0"/>
              </a:rPr>
              <a:t>tiếp...)</a:t>
            </a:r>
            <a:endParaRPr lang="en-US" altLang="en-US" sz="2800" b="1">
              <a:solidFill>
                <a:schemeClr val="accent2"/>
              </a:solidFill>
              <a:latin typeface="Times New Roman" pitchFamily="18" charset="0"/>
              <a:cs typeface="Times New Roman" pitchFamily="18" charset="0"/>
            </a:endParaRPr>
          </a:p>
        </p:txBody>
      </p:sp>
    </p:spTree>
  </p:cSld>
  <p:clrMapOvr>
    <a:masterClrMapping/>
  </p:clrMapOvr>
  <p:transition spd="med">
    <p:fad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Content Placeholder 2"/>
          <p:cNvSpPr>
            <a:spLocks noGrp="1"/>
          </p:cNvSpPr>
          <p:nvPr>
            <p:ph idx="1"/>
          </p:nvPr>
        </p:nvSpPr>
        <p:spPr>
          <a:xfrm>
            <a:off x="74613" y="1143000"/>
            <a:ext cx="9372600" cy="4343400"/>
          </a:xfrm>
        </p:spPr>
        <p:txBody>
          <a:bodyPr/>
          <a:lstStyle/>
          <a:p>
            <a:pPr marL="227013" indent="-227013" algn="just" defTabSz="912813" eaLnBrk="1" hangingPunct="1">
              <a:buFont typeface="Wingdings 3" pitchFamily="18" charset="2"/>
              <a:buNone/>
            </a:pPr>
            <a:r>
              <a:rPr lang="en-US" altLang="en-US" sz="2800" smtClean="0">
                <a:solidFill>
                  <a:schemeClr val="tx1"/>
                </a:solidFill>
                <a:latin typeface="Times New Roman" pitchFamily="18" charset="0"/>
                <a:cs typeface="Times New Roman" pitchFamily="18" charset="0"/>
              </a:rPr>
              <a:t>2. Đối với kiểm tra thông thường và kiểm tra chặt:</a:t>
            </a:r>
          </a:p>
          <a:p>
            <a:pPr marL="227013" indent="-227013" algn="just" defTabSz="912813" eaLnBrk="1" hangingPunct="1">
              <a:buFont typeface="Wingdings" pitchFamily="2" charset="2"/>
              <a:buChar char="Ø"/>
            </a:pPr>
            <a:r>
              <a:rPr lang="vi-VN" altLang="en-US" sz="2800" smtClean="0">
                <a:solidFill>
                  <a:schemeClr val="tx1"/>
                </a:solidFill>
                <a:latin typeface="Times New Roman" pitchFamily="18" charset="0"/>
                <a:cs typeface="Times New Roman" pitchFamily="18" charset="0"/>
              </a:rPr>
              <a:t> Bản sao Danh mục hàng hóa (Packing list);</a:t>
            </a:r>
            <a:endParaRPr lang="en-US" altLang="en-US" sz="2800" smtClean="0">
              <a:solidFill>
                <a:schemeClr val="tx1"/>
              </a:solidFill>
              <a:latin typeface="Times New Roman" pitchFamily="18" charset="0"/>
              <a:cs typeface="Times New Roman" pitchFamily="18" charset="0"/>
            </a:endParaRPr>
          </a:p>
          <a:p>
            <a:pPr marL="227013" indent="-227013" algn="just" defTabSz="912813" eaLnBrk="1" hangingPunct="1">
              <a:buFont typeface="Wingdings" pitchFamily="2" charset="2"/>
              <a:buChar char="Ø"/>
            </a:pPr>
            <a:r>
              <a:rPr lang="vi-VN" altLang="en-US" sz="2800" smtClean="0">
                <a:solidFill>
                  <a:schemeClr val="tx1"/>
                </a:solidFill>
                <a:latin typeface="Times New Roman" pitchFamily="18" charset="0"/>
                <a:cs typeface="Times New Roman" pitchFamily="18" charset="0"/>
              </a:rPr>
              <a:t> Trong trường hợp sản phẩm quy định tại Điều 14 Nghị định này thì phải có giấy chứng nhận đáp ứng các quy định về an toàn thực phẩm do cơ quan có thẩm quyền của nước xuất khẩu cấp (bản chính), trừ trường hợp thủy sản do tàu cá nước ngoài thực hiện đánh bắt, chế biến trên biến bán trực tiếp cho Việt Nam.</a:t>
            </a:r>
            <a:endParaRPr lang="en-US" altLang="en-US" sz="2800" smtClean="0">
              <a:solidFill>
                <a:schemeClr val="tx1"/>
              </a:solidFill>
              <a:latin typeface="Times New Roman" pitchFamily="18" charset="0"/>
              <a:cs typeface="Times New Roman" pitchFamily="18" charset="0"/>
            </a:endParaRPr>
          </a:p>
          <a:p>
            <a:pPr marL="227013" indent="-227013" algn="just" defTabSz="912813" eaLnBrk="1" hangingPunct="1">
              <a:buFont typeface="Wingdings" pitchFamily="2" charset="2"/>
              <a:buChar char="Ø"/>
            </a:pPr>
            <a:endParaRPr lang="en-US" altLang="en-US" sz="2800" smtClean="0">
              <a:solidFill>
                <a:schemeClr val="tx1"/>
              </a:solidFill>
              <a:latin typeface="Times New Roman" pitchFamily="18" charset="0"/>
              <a:cs typeface="Times New Roman" pitchFamily="18" charset="0"/>
            </a:endParaRPr>
          </a:p>
        </p:txBody>
      </p:sp>
      <p:sp>
        <p:nvSpPr>
          <p:cNvPr id="57347" name="Title 1"/>
          <p:cNvSpPr txBox="1">
            <a:spLocks/>
          </p:cNvSpPr>
          <p:nvPr/>
        </p:nvSpPr>
        <p:spPr bwMode="auto">
          <a:xfrm>
            <a:off x="455613" y="293688"/>
            <a:ext cx="8913812" cy="914400"/>
          </a:xfrm>
          <a:prstGeom prst="rect">
            <a:avLst/>
          </a:prstGeom>
          <a:noFill/>
          <a:ln w="9525">
            <a:noFill/>
            <a:miter lim="800000"/>
            <a:headEnd/>
            <a:tailEnd/>
          </a:ln>
        </p:spPr>
        <p:txBody>
          <a:bodyPr anchor="ctr"/>
          <a:lstStyle/>
          <a:p>
            <a:pPr marL="227013" indent="-227013" defTabSz="912813" eaLnBrk="1" hangingPunct="1">
              <a:buFont typeface="Arial" charset="0"/>
              <a:buNone/>
            </a:pPr>
            <a:r>
              <a:rPr lang="vi-VN" altLang="en-US" sz="2800" b="1">
                <a:solidFill>
                  <a:schemeClr val="accent2"/>
                </a:solidFill>
                <a:latin typeface="Times New Roman" pitchFamily="18" charset="0"/>
                <a:cs typeface="Times New Roman" pitchFamily="18" charset="0"/>
              </a:rPr>
              <a:t>Hồ sơ đăng ký kiểm tra</a:t>
            </a:r>
            <a:r>
              <a:rPr lang="en-US" altLang="en-US" sz="2800" b="1">
                <a:solidFill>
                  <a:schemeClr val="accent2"/>
                </a:solidFill>
                <a:latin typeface="Times New Roman" pitchFamily="18" charset="0"/>
                <a:cs typeface="Times New Roman" pitchFamily="18" charset="0"/>
              </a:rPr>
              <a:t> (</a:t>
            </a:r>
            <a:r>
              <a:rPr lang="en-US" sz="2800" b="1">
                <a:solidFill>
                  <a:schemeClr val="accent2"/>
                </a:solidFill>
                <a:latin typeface="Times New Roman" pitchFamily="18" charset="0"/>
                <a:cs typeface="Times New Roman" pitchFamily="18" charset="0"/>
              </a:rPr>
              <a:t>tiếp...)</a:t>
            </a:r>
            <a:endParaRPr lang="en-US" altLang="en-US" sz="2800" b="1">
              <a:solidFill>
                <a:schemeClr val="accent2"/>
              </a:solidFill>
              <a:latin typeface="Times New Roman" pitchFamily="18" charset="0"/>
              <a:cs typeface="Times New Roman" pitchFamily="18" charset="0"/>
            </a:endParaRPr>
          </a:p>
        </p:txBody>
      </p:sp>
    </p:spTree>
  </p:cSld>
  <p:clrMapOvr>
    <a:masterClrMapping/>
  </p:clrMapOvr>
  <p:transition spd="med">
    <p:fad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5425" y="1447800"/>
            <a:ext cx="9372600" cy="4343400"/>
          </a:xfrm>
        </p:spPr>
        <p:txBody>
          <a:bodyPr rtlCol="0">
            <a:noAutofit/>
          </a:bodyPr>
          <a:lstStyle/>
          <a:p>
            <a:pPr marL="0" indent="0" algn="just" defTabSz="914126" eaLnBrk="1" fontAlgn="auto" hangingPunct="1">
              <a:spcAft>
                <a:spcPts val="0"/>
              </a:spcAft>
              <a:buFont typeface="Wingdings 3" charset="2"/>
              <a:buNone/>
              <a:defRPr/>
            </a:pPr>
            <a:r>
              <a:rPr lang="en-US" sz="2800" dirty="0" smtClean="0">
                <a:solidFill>
                  <a:schemeClr val="tx1"/>
                </a:solidFill>
                <a:latin typeface="Times New Roman" pitchFamily="18" charset="0"/>
                <a:cs typeface="Times New Roman" pitchFamily="18" charset="0"/>
              </a:rPr>
              <a:t>1. </a:t>
            </a:r>
            <a:r>
              <a:rPr lang="en-US" sz="2800" dirty="0" err="1" smtClean="0">
                <a:solidFill>
                  <a:schemeClr val="tx1"/>
                </a:solidFill>
                <a:latin typeface="Times New Roman" pitchFamily="18" charset="0"/>
                <a:cs typeface="Times New Roman" pitchFamily="18" charset="0"/>
              </a:rPr>
              <a:t>Đối</a:t>
            </a:r>
            <a:r>
              <a:rPr lang="en-US" sz="2800" dirty="0" smtClean="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với</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kiểm</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tra</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giảm</a:t>
            </a:r>
            <a:r>
              <a:rPr lang="en-US" sz="2800" dirty="0">
                <a:solidFill>
                  <a:schemeClr val="tx1"/>
                </a:solidFill>
                <a:latin typeface="Times New Roman" pitchFamily="18" charset="0"/>
                <a:cs typeface="Times New Roman" pitchFamily="18" charset="0"/>
              </a:rPr>
              <a:t>:</a:t>
            </a:r>
          </a:p>
          <a:p>
            <a:pPr marL="228531" indent="-228531" algn="just" defTabSz="914126" eaLnBrk="1" fontAlgn="auto" hangingPunct="1">
              <a:spcAft>
                <a:spcPts val="0"/>
              </a:spcAft>
              <a:buFont typeface="Wingdings" pitchFamily="2" charset="2"/>
              <a:buChar char="Ø"/>
              <a:defRPr/>
            </a:pPr>
            <a:r>
              <a:rPr lang="en-US" sz="2800" dirty="0">
                <a:solidFill>
                  <a:schemeClr val="tx1"/>
                </a:solidFill>
                <a:latin typeface="Times New Roman" pitchFamily="18" charset="0"/>
                <a:cs typeface="Times New Roman" pitchFamily="18" charset="0"/>
              </a:rPr>
              <a:t>C</a:t>
            </a:r>
            <a:r>
              <a:rPr lang="vi-VN" sz="2800" dirty="0">
                <a:solidFill>
                  <a:schemeClr val="tx1"/>
                </a:solidFill>
                <a:latin typeface="Times New Roman" pitchFamily="18" charset="0"/>
                <a:cs typeface="Times New Roman" pitchFamily="18" charset="0"/>
              </a:rPr>
              <a:t>hủ hàng có trách nhiệm nộp hồ sơ theo quy định</a:t>
            </a:r>
            <a:endParaRPr lang="en-US" sz="2800" dirty="0">
              <a:solidFill>
                <a:schemeClr val="tx1"/>
              </a:solidFill>
              <a:latin typeface="Times New Roman" pitchFamily="18" charset="0"/>
              <a:cs typeface="Times New Roman" pitchFamily="18" charset="0"/>
            </a:endParaRPr>
          </a:p>
          <a:p>
            <a:pPr marL="228531" indent="-228531" algn="just" defTabSz="914126" eaLnBrk="1" fontAlgn="auto" hangingPunct="1">
              <a:spcAft>
                <a:spcPts val="0"/>
              </a:spcAft>
              <a:buFont typeface="Wingdings" pitchFamily="2" charset="2"/>
              <a:buChar char="Ø"/>
              <a:defRPr/>
            </a:pPr>
            <a:r>
              <a:rPr lang="vi-VN" sz="2800" dirty="0">
                <a:solidFill>
                  <a:schemeClr val="tx1"/>
                </a:solidFill>
                <a:latin typeface="Times New Roman" pitchFamily="18" charset="0"/>
                <a:cs typeface="Times New Roman" pitchFamily="18" charset="0"/>
              </a:rPr>
              <a:t> Cơ quan hải có trách nhiệm chọn ngẫu nhiên tối đa 5% trên tổng số lô hàng nhập khẩu thuộc diện kiểm tra giảm trong vòng 01 (một) năm để kiểm tra hồ sơ theo quy định.</a:t>
            </a:r>
            <a:endParaRPr lang="en-US" sz="2800" dirty="0">
              <a:solidFill>
                <a:schemeClr val="tx1"/>
              </a:solidFill>
              <a:latin typeface="Times New Roman" pitchFamily="18" charset="0"/>
              <a:cs typeface="Times New Roman" pitchFamily="18" charset="0"/>
            </a:endParaRPr>
          </a:p>
          <a:p>
            <a:pPr marL="228531" indent="-228531" algn="just" defTabSz="914126" eaLnBrk="1" fontAlgn="auto" hangingPunct="1">
              <a:spcAft>
                <a:spcPts val="0"/>
              </a:spcAft>
              <a:buFont typeface="Wingdings" pitchFamily="2" charset="2"/>
              <a:buChar char="Ø"/>
              <a:defRPr/>
            </a:pPr>
            <a:r>
              <a:rPr lang="en-US" sz="2800" dirty="0" err="1">
                <a:solidFill>
                  <a:schemeClr val="tx1"/>
                </a:solidFill>
                <a:latin typeface="Times New Roman" pitchFamily="18" charset="0"/>
                <a:cs typeface="Times New Roman" pitchFamily="18" charset="0"/>
              </a:rPr>
              <a:t>Thời</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hạn</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kiểm</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tra</a:t>
            </a:r>
            <a:r>
              <a:rPr lang="en-US" sz="2800" dirty="0">
                <a:solidFill>
                  <a:schemeClr val="tx1"/>
                </a:solidFill>
                <a:latin typeface="Times New Roman" pitchFamily="18" charset="0"/>
                <a:cs typeface="Times New Roman" pitchFamily="18" charset="0"/>
              </a:rPr>
              <a:t>: 3 </a:t>
            </a:r>
            <a:r>
              <a:rPr lang="en-US" sz="2800" dirty="0" err="1">
                <a:solidFill>
                  <a:schemeClr val="tx1"/>
                </a:solidFill>
                <a:latin typeface="Times New Roman" pitchFamily="18" charset="0"/>
                <a:cs typeface="Times New Roman" pitchFamily="18" charset="0"/>
              </a:rPr>
              <a:t>ngày</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làm</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việc</a:t>
            </a:r>
            <a:r>
              <a:rPr lang="vi-VN" sz="2800" dirty="0">
                <a:solidFill>
                  <a:schemeClr val="tx1"/>
                </a:solidFill>
                <a:latin typeface="Times New Roman" pitchFamily="18" charset="0"/>
                <a:cs typeface="Times New Roman" pitchFamily="18" charset="0"/>
              </a:rPr>
              <a:t>.</a:t>
            </a:r>
            <a:endParaRPr lang="en-US" sz="2800" dirty="0">
              <a:solidFill>
                <a:schemeClr val="tx1"/>
              </a:solidFill>
              <a:latin typeface="Times New Roman" pitchFamily="18" charset="0"/>
              <a:cs typeface="Times New Roman" pitchFamily="18" charset="0"/>
            </a:endParaRPr>
          </a:p>
          <a:p>
            <a:pPr marL="228531" indent="-228531" defTabSz="914126" eaLnBrk="1" fontAlgn="auto" hangingPunct="1">
              <a:spcAft>
                <a:spcPts val="0"/>
              </a:spcAft>
              <a:buFont typeface="Wingdings" pitchFamily="2" charset="2"/>
              <a:buChar char="Ø"/>
              <a:defRPr/>
            </a:pPr>
            <a:endParaRPr lang="en-US" sz="2800" dirty="0">
              <a:solidFill>
                <a:schemeClr val="tx1"/>
              </a:solidFill>
              <a:latin typeface="Times New Roman" pitchFamily="18" charset="0"/>
              <a:cs typeface="Times New Roman" pitchFamily="18" charset="0"/>
            </a:endParaRPr>
          </a:p>
        </p:txBody>
      </p:sp>
      <p:sp>
        <p:nvSpPr>
          <p:cNvPr id="58371" name="Title 1"/>
          <p:cNvSpPr txBox="1">
            <a:spLocks/>
          </p:cNvSpPr>
          <p:nvPr/>
        </p:nvSpPr>
        <p:spPr bwMode="auto">
          <a:xfrm>
            <a:off x="455613" y="293688"/>
            <a:ext cx="8913812" cy="914400"/>
          </a:xfrm>
          <a:prstGeom prst="rect">
            <a:avLst/>
          </a:prstGeom>
          <a:noFill/>
          <a:ln w="9525">
            <a:noFill/>
            <a:miter lim="800000"/>
            <a:headEnd/>
            <a:tailEnd/>
          </a:ln>
        </p:spPr>
        <p:txBody>
          <a:bodyPr anchor="ctr"/>
          <a:lstStyle/>
          <a:p>
            <a:pPr marL="227013" indent="-227013" algn="just" defTabSz="912813" eaLnBrk="1" hangingPunct="1">
              <a:buFont typeface="Arial" charset="0"/>
              <a:buNone/>
            </a:pPr>
            <a:r>
              <a:rPr lang="en-US" altLang="en-US" sz="2800" b="1">
                <a:solidFill>
                  <a:schemeClr val="accent2"/>
                </a:solidFill>
                <a:latin typeface="Times New Roman" pitchFamily="18" charset="0"/>
                <a:cs typeface="Times New Roman" pitchFamily="18" charset="0"/>
              </a:rPr>
              <a:t>Trình tự kiểm tra thực phẩm nhập khẩu (Điều 19)</a:t>
            </a:r>
          </a:p>
        </p:txBody>
      </p:sp>
    </p:spTree>
  </p:cSld>
  <p:clrMapOvr>
    <a:masterClrMapping/>
  </p:clrMapOvr>
  <p:transition spd="med">
    <p:fad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Content Placeholder 2"/>
          <p:cNvSpPr>
            <a:spLocks noGrp="1"/>
          </p:cNvSpPr>
          <p:nvPr>
            <p:ph idx="1"/>
          </p:nvPr>
        </p:nvSpPr>
        <p:spPr>
          <a:xfrm>
            <a:off x="227013" y="1208088"/>
            <a:ext cx="10591800" cy="4343400"/>
          </a:xfrm>
        </p:spPr>
        <p:txBody>
          <a:bodyPr rtlCol="0">
            <a:normAutofit lnSpcReduction="10000"/>
          </a:bodyPr>
          <a:lstStyle/>
          <a:p>
            <a:pPr marL="227013" indent="-227013" algn="just" defTabSz="912813" eaLnBrk="1" hangingPunct="1">
              <a:buFont typeface="Wingdings 3" pitchFamily="18" charset="2"/>
              <a:buNone/>
              <a:defRPr/>
            </a:pPr>
            <a:r>
              <a:rPr lang="en-US" altLang="en-US" sz="2800" smtClean="0">
                <a:solidFill>
                  <a:schemeClr val="tx1"/>
                </a:solidFill>
                <a:latin typeface="Times New Roman" panose="02020603050405020304" pitchFamily="18" charset="0"/>
                <a:cs typeface="Times New Roman" panose="02020603050405020304" pitchFamily="18" charset="0"/>
              </a:rPr>
              <a:t>2.Trình tự kiểm tra thông thường</a:t>
            </a:r>
          </a:p>
          <a:p>
            <a:pPr marL="227013" indent="-227013" algn="just" defTabSz="912813" eaLnBrk="1" hangingPunct="1">
              <a:buFont typeface="Wingdings" panose="05000000000000000000" pitchFamily="2" charset="2"/>
              <a:buChar char="Ø"/>
              <a:defRPr/>
            </a:pPr>
            <a:r>
              <a:rPr lang="en-US" altLang="en-US" sz="2800" smtClean="0">
                <a:solidFill>
                  <a:schemeClr val="tx1"/>
                </a:solidFill>
                <a:latin typeface="Times New Roman" panose="02020603050405020304" pitchFamily="18" charset="0"/>
                <a:cs typeface="Times New Roman" panose="02020603050405020304" pitchFamily="18" charset="0"/>
              </a:rPr>
              <a:t> C</a:t>
            </a:r>
            <a:r>
              <a:rPr lang="vi-VN" altLang="en-US" sz="2800" smtClean="0">
                <a:solidFill>
                  <a:schemeClr val="tx1"/>
                </a:solidFill>
                <a:latin typeface="Times New Roman" panose="02020603050405020304" pitchFamily="18" charset="0"/>
                <a:cs typeface="Times New Roman" panose="02020603050405020304" pitchFamily="18" charset="0"/>
              </a:rPr>
              <a:t>hủ hàng nộp hồ sơ đăng ký kiểm tra đến cơ quan kiểm tra nhà nước hoặc C</a:t>
            </a:r>
            <a:r>
              <a:rPr lang="en-US" altLang="en-US" sz="2800" smtClean="0">
                <a:solidFill>
                  <a:schemeClr val="tx1"/>
                </a:solidFill>
                <a:latin typeface="Times New Roman" panose="02020603050405020304" pitchFamily="18" charset="0"/>
                <a:cs typeface="Times New Roman" panose="02020603050405020304" pitchFamily="18" charset="0"/>
              </a:rPr>
              <a:t>ổ</a:t>
            </a:r>
            <a:r>
              <a:rPr lang="vi-VN" altLang="en-US" sz="2800" smtClean="0">
                <a:solidFill>
                  <a:schemeClr val="tx1"/>
                </a:solidFill>
                <a:latin typeface="Times New Roman" panose="02020603050405020304" pitchFamily="18" charset="0"/>
                <a:cs typeface="Times New Roman" panose="02020603050405020304" pitchFamily="18" charset="0"/>
              </a:rPr>
              <a:t>ng thông tin một cửa quốc gia phân hệ Bộ Y tế, Bộ Nông nghiệp và Phát triển nông thôn, Bộ Công Thương (nếu đã áp dụng);</a:t>
            </a:r>
            <a:endParaRPr lang="en-US" altLang="en-US" sz="2800" smtClean="0">
              <a:solidFill>
                <a:schemeClr val="tx1"/>
              </a:solidFill>
              <a:latin typeface="Times New Roman" panose="02020603050405020304" pitchFamily="18" charset="0"/>
              <a:cs typeface="Times New Roman" panose="02020603050405020304" pitchFamily="18" charset="0"/>
            </a:endParaRPr>
          </a:p>
          <a:p>
            <a:pPr marL="227013" indent="-227013" algn="just" defTabSz="912813" eaLnBrk="1" hangingPunct="1">
              <a:buFont typeface="Wingdings" panose="05000000000000000000" pitchFamily="2" charset="2"/>
              <a:buChar char="Ø"/>
              <a:defRPr/>
            </a:pPr>
            <a:r>
              <a:rPr lang="vi-VN" altLang="en-US" sz="2800" smtClean="0">
                <a:solidFill>
                  <a:schemeClr val="tx1"/>
                </a:solidFill>
                <a:latin typeface="Times New Roman" panose="02020603050405020304" pitchFamily="18" charset="0"/>
                <a:cs typeface="Times New Roman" panose="02020603050405020304" pitchFamily="18" charset="0"/>
              </a:rPr>
              <a:t> Trong thời hạn 03 (ba) ngày làm việc, kể từ ngày nhận hồ sơ, cơ quan kiểm tra nhà nước có trách nhiệm kiểm tra hồ sơ và ra thông báo thực phẩm đạt hoặc không đạt yêu cầu nhập khẩu theo M</a:t>
            </a:r>
            <a:r>
              <a:rPr lang="en-US" altLang="en-US" sz="2800" smtClean="0">
                <a:solidFill>
                  <a:schemeClr val="tx1"/>
                </a:solidFill>
                <a:latin typeface="Times New Roman" panose="02020603050405020304" pitchFamily="18" charset="0"/>
                <a:cs typeface="Times New Roman" panose="02020603050405020304" pitchFamily="18" charset="0"/>
              </a:rPr>
              <a:t>ẫ</a:t>
            </a:r>
            <a:r>
              <a:rPr lang="vi-VN" altLang="en-US" sz="2800" smtClean="0">
                <a:solidFill>
                  <a:schemeClr val="tx1"/>
                </a:solidFill>
                <a:latin typeface="Times New Roman" panose="02020603050405020304" pitchFamily="18" charset="0"/>
                <a:cs typeface="Times New Roman" panose="02020603050405020304" pitchFamily="18" charset="0"/>
              </a:rPr>
              <a:t>u số 05 Phụ lục </a:t>
            </a:r>
            <a:r>
              <a:rPr lang="en-US" altLang="en-US" sz="2800" smtClean="0">
                <a:solidFill>
                  <a:schemeClr val="tx1"/>
                </a:solidFill>
                <a:latin typeface="Times New Roman" panose="02020603050405020304" pitchFamily="18" charset="0"/>
                <a:cs typeface="Times New Roman" panose="02020603050405020304" pitchFamily="18" charset="0"/>
              </a:rPr>
              <a:t>I </a:t>
            </a:r>
            <a:r>
              <a:rPr lang="vi-VN" altLang="en-US" sz="2800" smtClean="0">
                <a:solidFill>
                  <a:schemeClr val="tx1"/>
                </a:solidFill>
                <a:latin typeface="Times New Roman" panose="02020603050405020304" pitchFamily="18" charset="0"/>
                <a:cs typeface="Times New Roman" panose="02020603050405020304" pitchFamily="18" charset="0"/>
              </a:rPr>
              <a:t>ban hành kèm theo Nghị định này. </a:t>
            </a:r>
            <a:endParaRPr lang="en-US" altLang="en-US" sz="2800" smtClean="0">
              <a:solidFill>
                <a:schemeClr val="tx1"/>
              </a:solidFill>
              <a:latin typeface="Times New Roman" panose="02020603050405020304" pitchFamily="18" charset="0"/>
              <a:cs typeface="Times New Roman" panose="02020603050405020304" pitchFamily="18" charset="0"/>
            </a:endParaRPr>
          </a:p>
          <a:p>
            <a:pPr marL="227013" indent="-227013" algn="just" defTabSz="912813" eaLnBrk="1" hangingPunct="1">
              <a:buFont typeface="Wingdings" panose="05000000000000000000" pitchFamily="2" charset="2"/>
              <a:buChar char="Ø"/>
              <a:defRPr/>
            </a:pPr>
            <a:r>
              <a:rPr lang="vi-VN" altLang="en-US" sz="2800" smtClean="0">
                <a:solidFill>
                  <a:schemeClr val="tx1"/>
                </a:solidFill>
                <a:latin typeface="Times New Roman" panose="02020603050405020304" pitchFamily="18" charset="0"/>
                <a:cs typeface="Times New Roman" panose="02020603050405020304" pitchFamily="18" charset="0"/>
              </a:rPr>
              <a:t> Chủ hàng có trách nhiệm nộp Thông báo kết quả xác nhận thực phẩm đạt yêu cầu nhập khẩu cho cơ quan hải quan để thông quan hàng hóa.</a:t>
            </a:r>
            <a:endParaRPr lang="en-US" altLang="en-US" sz="2800" smtClean="0">
              <a:solidFill>
                <a:schemeClr val="tx1"/>
              </a:solidFill>
              <a:latin typeface="Times New Roman" panose="02020603050405020304" pitchFamily="18" charset="0"/>
              <a:cs typeface="Times New Roman" panose="02020603050405020304" pitchFamily="18" charset="0"/>
            </a:endParaRPr>
          </a:p>
          <a:p>
            <a:pPr marL="227013" indent="-227013" algn="just" defTabSz="912813" eaLnBrk="1" hangingPunct="1">
              <a:buFont typeface="Wingdings 3" pitchFamily="18" charset="2"/>
              <a:buNone/>
              <a:defRPr/>
            </a:pPr>
            <a:endParaRPr lang="en-US" altLang="en-US" sz="2800" smtClean="0">
              <a:solidFill>
                <a:schemeClr val="tx1"/>
              </a:solidFill>
              <a:latin typeface="Times New Roman" panose="02020603050405020304" pitchFamily="18" charset="0"/>
              <a:cs typeface="Times New Roman" panose="02020603050405020304" pitchFamily="18" charset="0"/>
            </a:endParaRPr>
          </a:p>
          <a:p>
            <a:pPr marL="227013" indent="-227013" algn="just" defTabSz="912813" eaLnBrk="1" hangingPunct="1">
              <a:buFont typeface="Wingdings" panose="05000000000000000000" pitchFamily="2" charset="2"/>
              <a:buChar char="Ø"/>
              <a:defRPr/>
            </a:pPr>
            <a:endParaRPr lang="en-US" altLang="en-US" sz="2800" smtClean="0">
              <a:solidFill>
                <a:schemeClr val="tx1"/>
              </a:solidFill>
              <a:latin typeface="Times New Roman" panose="02020603050405020304" pitchFamily="18" charset="0"/>
              <a:cs typeface="Times New Roman" panose="02020603050405020304" pitchFamily="18" charset="0"/>
            </a:endParaRPr>
          </a:p>
        </p:txBody>
      </p:sp>
      <p:sp>
        <p:nvSpPr>
          <p:cNvPr id="59395" name="Title 1"/>
          <p:cNvSpPr txBox="1">
            <a:spLocks/>
          </p:cNvSpPr>
          <p:nvPr/>
        </p:nvSpPr>
        <p:spPr bwMode="auto">
          <a:xfrm>
            <a:off x="455613" y="293688"/>
            <a:ext cx="8913812" cy="914400"/>
          </a:xfrm>
          <a:prstGeom prst="rect">
            <a:avLst/>
          </a:prstGeom>
          <a:noFill/>
          <a:ln w="9525">
            <a:noFill/>
            <a:miter lim="800000"/>
            <a:headEnd/>
            <a:tailEnd/>
          </a:ln>
        </p:spPr>
        <p:txBody>
          <a:bodyPr anchor="ctr"/>
          <a:lstStyle/>
          <a:p>
            <a:pPr marL="227013" indent="-227013" algn="just" defTabSz="912813" eaLnBrk="1" hangingPunct="1">
              <a:buFont typeface="Arial" charset="0"/>
              <a:buNone/>
            </a:pPr>
            <a:r>
              <a:rPr lang="en-US" altLang="en-US" sz="2800" b="1">
                <a:solidFill>
                  <a:schemeClr val="accent2"/>
                </a:solidFill>
                <a:latin typeface="Times New Roman" pitchFamily="18" charset="0"/>
                <a:cs typeface="Times New Roman" pitchFamily="18" charset="0"/>
              </a:rPr>
              <a:t>Trình tự kiểm tra thực phẩm nhập khẩu (tiếp...)</a:t>
            </a:r>
          </a:p>
        </p:txBody>
      </p:sp>
    </p:spTree>
  </p:cSld>
  <p:clrMapOvr>
    <a:masterClrMapping/>
  </p:clrMapOvr>
  <p:transition spd="med">
    <p:fad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7012" y="762000"/>
            <a:ext cx="9753599" cy="5638800"/>
          </a:xfrm>
        </p:spPr>
        <p:txBody>
          <a:bodyPr rtlCol="0">
            <a:noAutofit/>
          </a:bodyPr>
          <a:lstStyle/>
          <a:p>
            <a:pPr marL="228531" indent="-228531" algn="just" defTabSz="914126" eaLnBrk="1" fontAlgn="auto" hangingPunct="1">
              <a:spcAft>
                <a:spcPts val="0"/>
              </a:spcAft>
              <a:buFont typeface="Wingdings 3" charset="2"/>
              <a:buNone/>
              <a:defRPr/>
            </a:pPr>
            <a:r>
              <a:rPr lang="en-US" sz="2800" dirty="0">
                <a:solidFill>
                  <a:schemeClr val="tx1"/>
                </a:solidFill>
                <a:latin typeface="Times New Roman" pitchFamily="18" charset="0"/>
                <a:cs typeface="Times New Roman" pitchFamily="18" charset="0"/>
              </a:rPr>
              <a:t>3. </a:t>
            </a:r>
            <a:r>
              <a:rPr lang="en-US" sz="2800" dirty="0" err="1">
                <a:solidFill>
                  <a:schemeClr val="tx1"/>
                </a:solidFill>
                <a:latin typeface="Times New Roman" pitchFamily="18" charset="0"/>
                <a:cs typeface="Times New Roman" pitchFamily="18" charset="0"/>
              </a:rPr>
              <a:t>Trình</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tự</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kiểm</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tra</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chặt</a:t>
            </a:r>
            <a:endParaRPr lang="en-US" sz="2800" dirty="0">
              <a:solidFill>
                <a:schemeClr val="tx1"/>
              </a:solidFill>
              <a:latin typeface="Times New Roman" pitchFamily="18" charset="0"/>
              <a:cs typeface="Times New Roman" pitchFamily="18" charset="0"/>
            </a:endParaRPr>
          </a:p>
          <a:p>
            <a:pPr marL="228531" indent="-228531" algn="just" defTabSz="914126" eaLnBrk="1" fontAlgn="auto" hangingPunct="1">
              <a:spcAft>
                <a:spcPts val="0"/>
              </a:spcAft>
              <a:buFont typeface="Wingdings" pitchFamily="2" charset="2"/>
              <a:buChar char="Ø"/>
              <a:defRPr/>
            </a:pPr>
            <a:r>
              <a:rPr lang="en-US" sz="2800" dirty="0">
                <a:solidFill>
                  <a:schemeClr val="tx1"/>
                </a:solidFill>
                <a:latin typeface="Times New Roman" pitchFamily="18" charset="0"/>
                <a:cs typeface="Times New Roman" pitchFamily="18" charset="0"/>
              </a:rPr>
              <a:t> C</a:t>
            </a:r>
            <a:r>
              <a:rPr lang="vi-VN" sz="2800" dirty="0">
                <a:solidFill>
                  <a:schemeClr val="tx1"/>
                </a:solidFill>
                <a:latin typeface="Times New Roman" pitchFamily="18" charset="0"/>
                <a:cs typeface="Times New Roman" pitchFamily="18" charset="0"/>
              </a:rPr>
              <a:t>hủ hàng nộp hồ sơ đăng ký kiểm tra đến cơ quan kiểm tra nhà nước hoặc C</a:t>
            </a:r>
            <a:r>
              <a:rPr lang="en-US" sz="2800" dirty="0">
                <a:solidFill>
                  <a:schemeClr val="tx1"/>
                </a:solidFill>
                <a:latin typeface="Times New Roman" pitchFamily="18" charset="0"/>
                <a:cs typeface="Times New Roman" pitchFamily="18" charset="0"/>
              </a:rPr>
              <a:t>ổ</a:t>
            </a:r>
            <a:r>
              <a:rPr lang="vi-VN" sz="2800" dirty="0">
                <a:solidFill>
                  <a:schemeClr val="tx1"/>
                </a:solidFill>
                <a:latin typeface="Times New Roman" pitchFamily="18" charset="0"/>
                <a:cs typeface="Times New Roman" pitchFamily="18" charset="0"/>
              </a:rPr>
              <a:t>ng thông tin một cửa quốc gia phân hệ Bộ Y tế, Bộ Nông nghiệp và Phát triển nông thôn, Bộ Công Thương (nếu đã áp dụng);</a:t>
            </a:r>
            <a:endParaRPr lang="en-US" sz="2800" dirty="0">
              <a:solidFill>
                <a:schemeClr val="tx1"/>
              </a:solidFill>
              <a:latin typeface="Times New Roman" pitchFamily="18" charset="0"/>
              <a:cs typeface="Times New Roman" pitchFamily="18" charset="0"/>
            </a:endParaRPr>
          </a:p>
          <a:p>
            <a:pPr marL="228531" indent="-228531" algn="just" defTabSz="914126" eaLnBrk="1" fontAlgn="auto" hangingPunct="1">
              <a:spcAft>
                <a:spcPts val="0"/>
              </a:spcAft>
              <a:buFont typeface="Wingdings" pitchFamily="2" charset="2"/>
              <a:buChar char="Ø"/>
              <a:defRPr/>
            </a:pPr>
            <a:r>
              <a:rPr lang="en-US" sz="2800" dirty="0" err="1">
                <a:solidFill>
                  <a:schemeClr val="tx1"/>
                </a:solidFill>
                <a:latin typeface="Times New Roman" pitchFamily="18" charset="0"/>
                <a:cs typeface="Times New Roman" pitchFamily="18" charset="0"/>
              </a:rPr>
              <a:t>Thời</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gian</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kiểm</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tra</a:t>
            </a:r>
            <a:r>
              <a:rPr lang="en-US" sz="2800" dirty="0">
                <a:solidFill>
                  <a:schemeClr val="tx1"/>
                </a:solidFill>
                <a:latin typeface="Times New Roman" pitchFamily="18" charset="0"/>
                <a:cs typeface="Times New Roman" pitchFamily="18" charset="0"/>
              </a:rPr>
              <a:t>: 7 </a:t>
            </a:r>
            <a:r>
              <a:rPr lang="en-US" sz="2800" dirty="0" err="1">
                <a:solidFill>
                  <a:schemeClr val="tx1"/>
                </a:solidFill>
                <a:latin typeface="Times New Roman" pitchFamily="18" charset="0"/>
                <a:cs typeface="Times New Roman" pitchFamily="18" charset="0"/>
              </a:rPr>
              <a:t>ngày</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làm</a:t>
            </a:r>
            <a:r>
              <a:rPr lang="en-US" sz="2800" dirty="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việc</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kiểm</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tra</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hồ</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sơ</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lấy</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mẫu</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kiểm</a:t>
            </a:r>
            <a:r>
              <a:rPr lang="en-US" sz="2800" dirty="0" smtClean="0">
                <a:solidFill>
                  <a:schemeClr val="tx1"/>
                </a:solidFill>
                <a:latin typeface="Times New Roman" pitchFamily="18" charset="0"/>
                <a:cs typeface="Times New Roman" pitchFamily="18" charset="0"/>
              </a:rPr>
              <a:t> </a:t>
            </a:r>
            <a:r>
              <a:rPr lang="en-US" sz="2800" dirty="0" err="1" smtClean="0">
                <a:solidFill>
                  <a:schemeClr val="tx1"/>
                </a:solidFill>
                <a:latin typeface="Times New Roman" pitchFamily="18" charset="0"/>
                <a:cs typeface="Times New Roman" pitchFamily="18" charset="0"/>
              </a:rPr>
              <a:t>nghiệm</a:t>
            </a:r>
            <a:r>
              <a:rPr lang="en-US" sz="2800" dirty="0" smtClean="0">
                <a:solidFill>
                  <a:schemeClr val="tx1"/>
                </a:solidFill>
                <a:latin typeface="Times New Roman" pitchFamily="18" charset="0"/>
                <a:cs typeface="Times New Roman" pitchFamily="18" charset="0"/>
              </a:rPr>
              <a:t>...).</a:t>
            </a:r>
            <a:endParaRPr lang="en-US" sz="2800" dirty="0">
              <a:solidFill>
                <a:schemeClr val="tx1"/>
              </a:solidFill>
              <a:latin typeface="Times New Roman" pitchFamily="18" charset="0"/>
              <a:cs typeface="Times New Roman" pitchFamily="18" charset="0"/>
            </a:endParaRPr>
          </a:p>
          <a:p>
            <a:pPr marL="228531" indent="-228531" algn="just" defTabSz="914126" eaLnBrk="1" fontAlgn="auto" hangingPunct="1">
              <a:spcAft>
                <a:spcPts val="0"/>
              </a:spcAft>
              <a:buFont typeface="Wingdings" pitchFamily="2" charset="2"/>
              <a:buChar char="Ø"/>
              <a:defRPr/>
            </a:pPr>
            <a:r>
              <a:rPr lang="vi-VN" sz="2800" dirty="0">
                <a:solidFill>
                  <a:schemeClr val="tx1"/>
                </a:solidFill>
                <a:latin typeface="Times New Roman" pitchFamily="18" charset="0"/>
                <a:cs typeface="Times New Roman" pitchFamily="18" charset="0"/>
              </a:rPr>
              <a:t>Chủ hàng có trách nhiệm nộp Thông báo kết quả xác nhận thực phẩm đạt yêu cầu nhập khẩu cho cơ quan hải quan đ</a:t>
            </a:r>
            <a:r>
              <a:rPr lang="en-US" sz="2800" dirty="0">
                <a:solidFill>
                  <a:schemeClr val="tx1"/>
                </a:solidFill>
                <a:latin typeface="Times New Roman" pitchFamily="18" charset="0"/>
                <a:cs typeface="Times New Roman" pitchFamily="18" charset="0"/>
              </a:rPr>
              <a:t>ể </a:t>
            </a:r>
            <a:r>
              <a:rPr lang="vi-VN" sz="2800" dirty="0">
                <a:solidFill>
                  <a:schemeClr val="tx1"/>
                </a:solidFill>
                <a:latin typeface="Times New Roman" pitchFamily="18" charset="0"/>
                <a:cs typeface="Times New Roman" pitchFamily="18" charset="0"/>
              </a:rPr>
              <a:t>thông quan hàng hóa</a:t>
            </a:r>
            <a:r>
              <a:rPr lang="vi-VN" sz="2800" dirty="0" smtClean="0">
                <a:solidFill>
                  <a:schemeClr val="tx1"/>
                </a:solidFill>
                <a:latin typeface="Times New Roman" pitchFamily="18" charset="0"/>
                <a:cs typeface="Times New Roman" pitchFamily="18" charset="0"/>
              </a:rPr>
              <a:t>.</a:t>
            </a:r>
            <a:endParaRPr lang="en-US" sz="2800" dirty="0" smtClean="0">
              <a:solidFill>
                <a:schemeClr val="tx1"/>
              </a:solidFill>
              <a:latin typeface="Times New Roman" pitchFamily="18" charset="0"/>
              <a:cs typeface="Times New Roman" pitchFamily="18" charset="0"/>
            </a:endParaRPr>
          </a:p>
          <a:p>
            <a:pPr marL="228531" indent="-228531" algn="just" defTabSz="914126" eaLnBrk="1" fontAlgn="auto" hangingPunct="1">
              <a:spcAft>
                <a:spcPts val="0"/>
              </a:spcAft>
              <a:buFont typeface="Wingdings" pitchFamily="2" charset="2"/>
              <a:buChar char="Ø"/>
              <a:defRPr/>
            </a:pPr>
            <a:endParaRPr lang="en-US" sz="1999" dirty="0">
              <a:solidFill>
                <a:schemeClr val="tx1"/>
              </a:solidFill>
            </a:endParaRPr>
          </a:p>
          <a:p>
            <a:pPr marL="228531" indent="-228531" algn="just" defTabSz="914126" eaLnBrk="1" fontAlgn="auto" hangingPunct="1">
              <a:spcAft>
                <a:spcPts val="0"/>
              </a:spcAft>
              <a:buFont typeface="Wingdings 3" charset="2"/>
              <a:buChar char=""/>
              <a:defRPr/>
            </a:pPr>
            <a:endParaRPr lang="en-US" sz="1999" dirty="0">
              <a:solidFill>
                <a:schemeClr val="tx1"/>
              </a:solidFill>
            </a:endParaRPr>
          </a:p>
        </p:txBody>
      </p:sp>
      <p:sp>
        <p:nvSpPr>
          <p:cNvPr id="60419" name="Title 1"/>
          <p:cNvSpPr txBox="1">
            <a:spLocks/>
          </p:cNvSpPr>
          <p:nvPr/>
        </p:nvSpPr>
        <p:spPr bwMode="auto">
          <a:xfrm>
            <a:off x="455613" y="152400"/>
            <a:ext cx="8913812" cy="609600"/>
          </a:xfrm>
          <a:prstGeom prst="rect">
            <a:avLst/>
          </a:prstGeom>
          <a:noFill/>
          <a:ln w="9525">
            <a:noFill/>
            <a:miter lim="800000"/>
            <a:headEnd/>
            <a:tailEnd/>
          </a:ln>
        </p:spPr>
        <p:txBody>
          <a:bodyPr anchor="ctr"/>
          <a:lstStyle/>
          <a:p>
            <a:pPr marL="227013" indent="-227013" algn="just" defTabSz="912813" eaLnBrk="1" hangingPunct="1">
              <a:buFont typeface="Arial" charset="0"/>
              <a:buNone/>
            </a:pPr>
            <a:r>
              <a:rPr lang="en-US" altLang="en-US" sz="2800" b="1" dirty="0" err="1">
                <a:solidFill>
                  <a:schemeClr val="accent2"/>
                </a:solidFill>
                <a:latin typeface="Times New Roman" pitchFamily="18" charset="0"/>
                <a:cs typeface="Times New Roman" pitchFamily="18" charset="0"/>
              </a:rPr>
              <a:t>Trình</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tự</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kiểm</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tra</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thực</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phẩm</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nhập</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khẩu</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tiếp</a:t>
            </a:r>
            <a:r>
              <a:rPr lang="en-US" altLang="en-US" sz="2800" b="1" dirty="0">
                <a:solidFill>
                  <a:schemeClr val="accent2"/>
                </a:solidFill>
                <a:latin typeface="Times New Roman" pitchFamily="18" charset="0"/>
                <a:cs typeface="Times New Roman" pitchFamily="18" charset="0"/>
              </a:rPr>
              <a:t>...)</a:t>
            </a:r>
          </a:p>
        </p:txBody>
      </p:sp>
    </p:spTree>
  </p:cSld>
  <p:clrMapOvr>
    <a:masterClrMapping/>
  </p:clrMapOvr>
  <p:transition spd="med">
    <p:fad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863" y="609600"/>
            <a:ext cx="8593137" cy="685800"/>
          </a:xfrm>
        </p:spPr>
        <p:txBody>
          <a:bodyPr/>
          <a:lstStyle/>
          <a:p>
            <a:r>
              <a:rPr lang="en-US" altLang="en-US" sz="2800" b="1" dirty="0" err="1" smtClean="0">
                <a:solidFill>
                  <a:schemeClr val="accent2"/>
                </a:solidFill>
                <a:latin typeface="Times New Roman" pitchFamily="18" charset="0"/>
                <a:cs typeface="Times New Roman" pitchFamily="18" charset="0"/>
              </a:rPr>
              <a:t>Trình</a:t>
            </a:r>
            <a:r>
              <a:rPr lang="en-US" altLang="en-US" sz="2800" b="1" dirty="0" smtClean="0">
                <a:solidFill>
                  <a:schemeClr val="accent2"/>
                </a:solidFill>
                <a:latin typeface="Times New Roman" pitchFamily="18" charset="0"/>
                <a:cs typeface="Times New Roman" pitchFamily="18" charset="0"/>
              </a:rPr>
              <a:t> </a:t>
            </a:r>
            <a:r>
              <a:rPr lang="en-US" altLang="en-US" sz="2800" b="1" dirty="0" err="1" smtClean="0">
                <a:solidFill>
                  <a:schemeClr val="accent2"/>
                </a:solidFill>
                <a:latin typeface="Times New Roman" pitchFamily="18" charset="0"/>
                <a:cs typeface="Times New Roman" pitchFamily="18" charset="0"/>
              </a:rPr>
              <a:t>tự</a:t>
            </a:r>
            <a:r>
              <a:rPr lang="en-US" altLang="en-US" sz="2800" b="1" dirty="0" smtClean="0">
                <a:solidFill>
                  <a:schemeClr val="accent2"/>
                </a:solidFill>
                <a:latin typeface="Times New Roman" pitchFamily="18" charset="0"/>
                <a:cs typeface="Times New Roman" pitchFamily="18" charset="0"/>
              </a:rPr>
              <a:t> </a:t>
            </a:r>
            <a:r>
              <a:rPr lang="en-US" altLang="en-US" sz="2800" b="1" dirty="0" err="1" smtClean="0">
                <a:solidFill>
                  <a:schemeClr val="accent2"/>
                </a:solidFill>
                <a:latin typeface="Times New Roman" pitchFamily="18" charset="0"/>
                <a:cs typeface="Times New Roman" pitchFamily="18" charset="0"/>
              </a:rPr>
              <a:t>kiểm</a:t>
            </a:r>
            <a:r>
              <a:rPr lang="en-US" altLang="en-US" sz="2800" b="1" dirty="0" smtClean="0">
                <a:solidFill>
                  <a:schemeClr val="accent2"/>
                </a:solidFill>
                <a:latin typeface="Times New Roman" pitchFamily="18" charset="0"/>
                <a:cs typeface="Times New Roman" pitchFamily="18" charset="0"/>
              </a:rPr>
              <a:t> </a:t>
            </a:r>
            <a:r>
              <a:rPr lang="en-US" altLang="en-US" sz="2800" b="1" dirty="0" err="1" smtClean="0">
                <a:solidFill>
                  <a:schemeClr val="accent2"/>
                </a:solidFill>
                <a:latin typeface="Times New Roman" pitchFamily="18" charset="0"/>
                <a:cs typeface="Times New Roman" pitchFamily="18" charset="0"/>
              </a:rPr>
              <a:t>tra</a:t>
            </a:r>
            <a:r>
              <a:rPr lang="en-US" altLang="en-US" sz="2800" b="1" dirty="0" smtClean="0">
                <a:solidFill>
                  <a:schemeClr val="accent2"/>
                </a:solidFill>
                <a:latin typeface="Times New Roman" pitchFamily="18" charset="0"/>
                <a:cs typeface="Times New Roman" pitchFamily="18" charset="0"/>
              </a:rPr>
              <a:t> </a:t>
            </a:r>
            <a:r>
              <a:rPr lang="en-US" altLang="en-US" sz="2800" b="1" dirty="0" err="1" smtClean="0">
                <a:solidFill>
                  <a:schemeClr val="accent2"/>
                </a:solidFill>
                <a:latin typeface="Times New Roman" pitchFamily="18" charset="0"/>
                <a:cs typeface="Times New Roman" pitchFamily="18" charset="0"/>
              </a:rPr>
              <a:t>thực</a:t>
            </a:r>
            <a:r>
              <a:rPr lang="en-US" altLang="en-US" sz="2800" b="1" dirty="0" smtClean="0">
                <a:solidFill>
                  <a:schemeClr val="accent2"/>
                </a:solidFill>
                <a:latin typeface="Times New Roman" pitchFamily="18" charset="0"/>
                <a:cs typeface="Times New Roman" pitchFamily="18" charset="0"/>
              </a:rPr>
              <a:t> </a:t>
            </a:r>
            <a:r>
              <a:rPr lang="en-US" altLang="en-US" sz="2800" b="1" dirty="0" err="1" smtClean="0">
                <a:solidFill>
                  <a:schemeClr val="accent2"/>
                </a:solidFill>
                <a:latin typeface="Times New Roman" pitchFamily="18" charset="0"/>
                <a:cs typeface="Times New Roman" pitchFamily="18" charset="0"/>
              </a:rPr>
              <a:t>phẩm</a:t>
            </a:r>
            <a:r>
              <a:rPr lang="en-US" altLang="en-US" sz="2800" b="1" dirty="0" smtClean="0">
                <a:solidFill>
                  <a:schemeClr val="accent2"/>
                </a:solidFill>
                <a:latin typeface="Times New Roman" pitchFamily="18" charset="0"/>
                <a:cs typeface="Times New Roman" pitchFamily="18" charset="0"/>
              </a:rPr>
              <a:t> </a:t>
            </a:r>
            <a:r>
              <a:rPr lang="en-US" altLang="en-US" sz="2800" b="1" dirty="0" err="1" smtClean="0">
                <a:solidFill>
                  <a:schemeClr val="accent2"/>
                </a:solidFill>
                <a:latin typeface="Times New Roman" pitchFamily="18" charset="0"/>
                <a:cs typeface="Times New Roman" pitchFamily="18" charset="0"/>
              </a:rPr>
              <a:t>nhập</a:t>
            </a:r>
            <a:r>
              <a:rPr lang="en-US" altLang="en-US" sz="2800" b="1" dirty="0" smtClean="0">
                <a:solidFill>
                  <a:schemeClr val="accent2"/>
                </a:solidFill>
                <a:latin typeface="Times New Roman" pitchFamily="18" charset="0"/>
                <a:cs typeface="Times New Roman" pitchFamily="18" charset="0"/>
              </a:rPr>
              <a:t> </a:t>
            </a:r>
            <a:r>
              <a:rPr lang="en-US" altLang="en-US" sz="2800" b="1" dirty="0" err="1" smtClean="0">
                <a:solidFill>
                  <a:schemeClr val="accent2"/>
                </a:solidFill>
                <a:latin typeface="Times New Roman" pitchFamily="18" charset="0"/>
                <a:cs typeface="Times New Roman" pitchFamily="18" charset="0"/>
              </a:rPr>
              <a:t>khẩu</a:t>
            </a:r>
            <a:r>
              <a:rPr lang="en-US" altLang="en-US" sz="2800" b="1" dirty="0" smtClean="0">
                <a:solidFill>
                  <a:schemeClr val="accent2"/>
                </a:solidFill>
                <a:latin typeface="Times New Roman" pitchFamily="18" charset="0"/>
                <a:cs typeface="Times New Roman" pitchFamily="18" charset="0"/>
              </a:rPr>
              <a:t> (</a:t>
            </a:r>
            <a:r>
              <a:rPr lang="en-US" altLang="en-US" sz="2800" b="1" dirty="0" err="1" smtClean="0">
                <a:solidFill>
                  <a:schemeClr val="accent2"/>
                </a:solidFill>
                <a:latin typeface="Times New Roman" pitchFamily="18" charset="0"/>
                <a:cs typeface="Times New Roman" pitchFamily="18" charset="0"/>
              </a:rPr>
              <a:t>tiếp</a:t>
            </a:r>
            <a:r>
              <a:rPr lang="en-US" altLang="en-US" sz="2800" b="1" dirty="0" smtClean="0">
                <a:solidFill>
                  <a:schemeClr val="accent2"/>
                </a:solidFill>
                <a:latin typeface="Times New Roman" pitchFamily="18" charset="0"/>
                <a:cs typeface="Times New Roman" pitchFamily="18" charset="0"/>
              </a:rPr>
              <a:t>...)</a:t>
            </a:r>
            <a:endParaRPr lang="en-US" sz="2800" dirty="0"/>
          </a:p>
        </p:txBody>
      </p:sp>
      <p:sp>
        <p:nvSpPr>
          <p:cNvPr id="3" name="Content Placeholder 2"/>
          <p:cNvSpPr>
            <a:spLocks noGrp="1"/>
          </p:cNvSpPr>
          <p:nvPr>
            <p:ph idx="1"/>
          </p:nvPr>
        </p:nvSpPr>
        <p:spPr>
          <a:xfrm>
            <a:off x="379412" y="1524000"/>
            <a:ext cx="8593137" cy="3881437"/>
          </a:xfrm>
        </p:spPr>
        <p:txBody>
          <a:bodyPr/>
          <a:lstStyle/>
          <a:p>
            <a:pPr algn="just">
              <a:buNone/>
            </a:pPr>
            <a:r>
              <a:rPr lang="en-US" sz="2800" dirty="0" smtClean="0"/>
              <a:t>  </a:t>
            </a:r>
            <a:r>
              <a:rPr lang="vi-VN" sz="2800" dirty="0" smtClean="0">
                <a:latin typeface="Times New Roman" pitchFamily="18" charset="0"/>
                <a:cs typeface="Times New Roman" pitchFamily="18" charset="0"/>
              </a:rPr>
              <a:t>4</a:t>
            </a:r>
            <a:r>
              <a:rPr lang="vi-VN" sz="2800" dirty="0" smtClean="0"/>
              <a:t>. </a:t>
            </a:r>
            <a:r>
              <a:rPr lang="vi-VN" sz="2800" dirty="0" smtClean="0">
                <a:latin typeface="Times New Roman" pitchFamily="18" charset="0"/>
                <a:cs typeface="Times New Roman" pitchFamily="18" charset="0"/>
              </a:rPr>
              <a:t>Trường hợp ra Thông báo kết quả xác nhận thực phẩm không đạt yêu cầu nhập khẩu theo quy định tại điểm b khoản 2, điểm b khoản 3 Điều này, cơ quan kiểm tra nhà nước quyết định các biện pháp xử lý theo các hình thức quy định tại khoản 3 Điều 55 Luật an toàn thực phẩm và báo cáo kết quả xử lý thực phẩm không đạt yêu cầu nhập khẩu với Bộ quản lý chuyên ngành</a:t>
            </a:r>
            <a:r>
              <a:rPr lang="vi-VN" dirty="0" smtClean="0"/>
              <a:t>.</a:t>
            </a:r>
            <a:endParaRPr lang="en-US" dirty="0"/>
          </a:p>
        </p:txBody>
      </p:sp>
    </p:spTree>
  </p:cSld>
  <p:clrMapOvr>
    <a:masterClrMapping/>
  </p:clrMapOvr>
  <p:transition spd="med">
    <p:fad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Content Placeholder 2"/>
          <p:cNvSpPr>
            <a:spLocks noGrp="1"/>
          </p:cNvSpPr>
          <p:nvPr>
            <p:ph idx="1"/>
          </p:nvPr>
        </p:nvSpPr>
        <p:spPr>
          <a:xfrm>
            <a:off x="150813" y="1676400"/>
            <a:ext cx="11430000" cy="4724400"/>
          </a:xfrm>
        </p:spPr>
        <p:txBody>
          <a:bodyPr rtlCol="0">
            <a:normAutofit lnSpcReduction="10000"/>
          </a:bodyPr>
          <a:lstStyle/>
          <a:p>
            <a:pPr marL="227013" indent="-227013" algn="just" defTabSz="912813" eaLnBrk="1" hangingPunct="1">
              <a:buFont typeface="Wingdings 3" pitchFamily="18" charset="2"/>
              <a:buNone/>
              <a:defRPr/>
            </a:pPr>
            <a:r>
              <a:rPr lang="en-US" altLang="en-US" sz="2800" dirty="0" smtClean="0">
                <a:solidFill>
                  <a:schemeClr val="tx1"/>
                </a:solidFill>
                <a:latin typeface="Times New Roman" panose="02020603050405020304" pitchFamily="18" charset="0"/>
                <a:cs typeface="Times New Roman" panose="02020603050405020304" pitchFamily="18" charset="0"/>
              </a:rPr>
              <a:t>   C</a:t>
            </a:r>
            <a:r>
              <a:rPr lang="vi-VN" altLang="en-US" sz="2800" dirty="0" smtClean="0">
                <a:solidFill>
                  <a:schemeClr val="tx1"/>
                </a:solidFill>
                <a:latin typeface="Times New Roman" panose="02020603050405020304" pitchFamily="18" charset="0"/>
                <a:cs typeface="Times New Roman" panose="02020603050405020304" pitchFamily="18" charset="0"/>
              </a:rPr>
              <a:t>ơ quan có thẩm quyền nước xuất khẩu gửi 01 (một) bộ hồ sơ đăng ký về Bộ Nông nghiệp và Phát triển nông thôn</a:t>
            </a:r>
            <a:r>
              <a:rPr lang="en-US" altLang="en-US" sz="2800" dirty="0" smtClean="0">
                <a:solidFill>
                  <a:schemeClr val="tx1"/>
                </a:solidFill>
                <a:latin typeface="Times New Roman" panose="02020603050405020304" pitchFamily="18" charset="0"/>
                <a:cs typeface="Times New Roman" panose="02020603050405020304" pitchFamily="18" charset="0"/>
              </a:rPr>
              <a:t>, </a:t>
            </a:r>
            <a:r>
              <a:rPr lang="en-US" altLang="en-US" sz="2800" dirty="0" err="1" smtClean="0">
                <a:solidFill>
                  <a:schemeClr val="tx1"/>
                </a:solidFill>
                <a:latin typeface="Times New Roman" panose="02020603050405020304" pitchFamily="18" charset="0"/>
                <a:cs typeface="Times New Roman" panose="02020603050405020304" pitchFamily="18" charset="0"/>
              </a:rPr>
              <a:t>bao</a:t>
            </a:r>
            <a:r>
              <a:rPr lang="en-US" altLang="en-US" sz="2800" dirty="0" smtClean="0">
                <a:solidFill>
                  <a:schemeClr val="tx1"/>
                </a:solidFill>
                <a:latin typeface="Times New Roman" panose="02020603050405020304" pitchFamily="18" charset="0"/>
                <a:cs typeface="Times New Roman" panose="02020603050405020304" pitchFamily="18" charset="0"/>
              </a:rPr>
              <a:t> </a:t>
            </a:r>
            <a:r>
              <a:rPr lang="en-US" altLang="en-US" sz="2800" dirty="0" err="1" smtClean="0">
                <a:solidFill>
                  <a:schemeClr val="tx1"/>
                </a:solidFill>
                <a:latin typeface="Times New Roman" panose="02020603050405020304" pitchFamily="18" charset="0"/>
                <a:cs typeface="Times New Roman" panose="02020603050405020304" pitchFamily="18" charset="0"/>
              </a:rPr>
              <a:t>gồm</a:t>
            </a:r>
            <a:r>
              <a:rPr lang="en-US" altLang="en-US" sz="2800" dirty="0" smtClean="0">
                <a:solidFill>
                  <a:schemeClr val="tx1"/>
                </a:solidFill>
                <a:latin typeface="Times New Roman" panose="02020603050405020304" pitchFamily="18" charset="0"/>
                <a:cs typeface="Times New Roman" panose="02020603050405020304" pitchFamily="18" charset="0"/>
              </a:rPr>
              <a:t>:</a:t>
            </a:r>
          </a:p>
          <a:p>
            <a:pPr marL="227013" indent="-227013" algn="just" defTabSz="912813" eaLnBrk="1" hangingPunct="1">
              <a:buFont typeface="Wingdings" panose="05000000000000000000" pitchFamily="2" charset="2"/>
              <a:buChar char="Ø"/>
              <a:defRPr/>
            </a:pPr>
            <a:r>
              <a:rPr lang="en-US" altLang="en-US" sz="2800" dirty="0" smtClean="0">
                <a:solidFill>
                  <a:schemeClr val="tx1"/>
                </a:solidFill>
                <a:latin typeface="Times New Roman" panose="02020603050405020304" pitchFamily="18" charset="0"/>
                <a:cs typeface="Times New Roman" panose="02020603050405020304" pitchFamily="18" charset="0"/>
              </a:rPr>
              <a:t>T</a:t>
            </a:r>
            <a:r>
              <a:rPr lang="vi-VN" altLang="en-US" sz="2800" dirty="0" smtClean="0">
                <a:solidFill>
                  <a:schemeClr val="tx1"/>
                </a:solidFill>
                <a:latin typeface="Times New Roman" panose="02020603050405020304" pitchFamily="18" charset="0"/>
                <a:cs typeface="Times New Roman" panose="02020603050405020304" pitchFamily="18" charset="0"/>
              </a:rPr>
              <a:t>hông tin về hệ thống quản lý của quốc gia, vùng lãnh thổ (bao gồm hệ thống pháp luật, tiêu chuẩn, hệ thống tổ chức quản lý an toàn thực phẩm)</a:t>
            </a:r>
            <a:endParaRPr lang="en-US" altLang="en-US" sz="2800" dirty="0" smtClean="0">
              <a:solidFill>
                <a:schemeClr val="tx1"/>
              </a:solidFill>
              <a:latin typeface="Times New Roman" panose="02020603050405020304" pitchFamily="18" charset="0"/>
              <a:cs typeface="Times New Roman" panose="02020603050405020304" pitchFamily="18" charset="0"/>
            </a:endParaRPr>
          </a:p>
          <a:p>
            <a:pPr marL="227013" indent="-227013" algn="just" defTabSz="912813" eaLnBrk="1" hangingPunct="1">
              <a:buFont typeface="Wingdings" panose="05000000000000000000" pitchFamily="2" charset="2"/>
              <a:buChar char="Ø"/>
              <a:defRPr/>
            </a:pPr>
            <a:r>
              <a:rPr lang="en-US" altLang="en-US" sz="2800" dirty="0" smtClean="0">
                <a:solidFill>
                  <a:schemeClr val="tx1"/>
                </a:solidFill>
                <a:latin typeface="Times New Roman" panose="02020603050405020304" pitchFamily="18" charset="0"/>
                <a:cs typeface="Times New Roman" panose="02020603050405020304" pitchFamily="18" charset="0"/>
              </a:rPr>
              <a:t>N</a:t>
            </a:r>
            <a:r>
              <a:rPr lang="vi-VN" altLang="en-US" sz="2800" dirty="0" smtClean="0">
                <a:solidFill>
                  <a:schemeClr val="tx1"/>
                </a:solidFill>
                <a:latin typeface="Times New Roman" panose="02020603050405020304" pitchFamily="18" charset="0"/>
                <a:cs typeface="Times New Roman" panose="02020603050405020304" pitchFamily="18" charset="0"/>
              </a:rPr>
              <a:t>ăng lực kiểm soát an toàn thực phẩm của cơ quan thẩm quyền quốc gia, vùng lãnh th</a:t>
            </a:r>
            <a:r>
              <a:rPr lang="en-US" altLang="en-US" sz="2800" dirty="0" smtClean="0">
                <a:solidFill>
                  <a:schemeClr val="tx1"/>
                </a:solidFill>
                <a:latin typeface="Times New Roman" panose="02020603050405020304" pitchFamily="18" charset="0"/>
                <a:cs typeface="Times New Roman" panose="02020603050405020304" pitchFamily="18" charset="0"/>
              </a:rPr>
              <a:t>ổ </a:t>
            </a:r>
            <a:r>
              <a:rPr lang="vi-VN" altLang="en-US" sz="2800" dirty="0" smtClean="0">
                <a:solidFill>
                  <a:schemeClr val="tx1"/>
                </a:solidFill>
                <a:latin typeface="Times New Roman" panose="02020603050405020304" pitchFamily="18" charset="0"/>
                <a:cs typeface="Times New Roman" panose="02020603050405020304" pitchFamily="18" charset="0"/>
              </a:rPr>
              <a:t>xuất khẩu theo M</a:t>
            </a:r>
            <a:r>
              <a:rPr lang="en-US" altLang="en-US" sz="2800" dirty="0" smtClean="0">
                <a:solidFill>
                  <a:schemeClr val="tx1"/>
                </a:solidFill>
                <a:latin typeface="Times New Roman" panose="02020603050405020304" pitchFamily="18" charset="0"/>
                <a:cs typeface="Times New Roman" panose="02020603050405020304" pitchFamily="18" charset="0"/>
              </a:rPr>
              <a:t>ẫ</a:t>
            </a:r>
            <a:r>
              <a:rPr lang="vi-VN" altLang="en-US" sz="2800" dirty="0" smtClean="0">
                <a:solidFill>
                  <a:schemeClr val="tx1"/>
                </a:solidFill>
                <a:latin typeface="Times New Roman" panose="02020603050405020304" pitchFamily="18" charset="0"/>
                <a:cs typeface="Times New Roman" panose="02020603050405020304" pitchFamily="18" charset="0"/>
              </a:rPr>
              <a:t>u số 08 Phụ lục I</a:t>
            </a:r>
            <a:endParaRPr lang="en-US" altLang="en-US" sz="2800" dirty="0" smtClean="0">
              <a:solidFill>
                <a:schemeClr val="tx1"/>
              </a:solidFill>
              <a:latin typeface="Times New Roman" panose="02020603050405020304" pitchFamily="18" charset="0"/>
              <a:cs typeface="Times New Roman" panose="02020603050405020304" pitchFamily="18" charset="0"/>
            </a:endParaRPr>
          </a:p>
          <a:p>
            <a:pPr marL="227013" indent="-227013" algn="just" defTabSz="912813" eaLnBrk="1" hangingPunct="1">
              <a:buFont typeface="Wingdings" panose="05000000000000000000" pitchFamily="2" charset="2"/>
              <a:buChar char="Ø"/>
              <a:defRPr/>
            </a:pPr>
            <a:r>
              <a:rPr lang="en-US" altLang="en-US" sz="2800" dirty="0" smtClean="0">
                <a:solidFill>
                  <a:schemeClr val="tx1"/>
                </a:solidFill>
                <a:latin typeface="Times New Roman" panose="02020603050405020304" pitchFamily="18" charset="0"/>
                <a:cs typeface="Times New Roman" panose="02020603050405020304" pitchFamily="18" charset="0"/>
              </a:rPr>
              <a:t>D</a:t>
            </a:r>
            <a:r>
              <a:rPr lang="vi-VN" altLang="en-US" sz="2800" dirty="0" smtClean="0">
                <a:solidFill>
                  <a:schemeClr val="tx1"/>
                </a:solidFill>
                <a:latin typeface="Times New Roman" panose="02020603050405020304" pitchFamily="18" charset="0"/>
                <a:cs typeface="Times New Roman" panose="02020603050405020304" pitchFamily="18" charset="0"/>
              </a:rPr>
              <a:t>anh sách các cơ sở sản xuất, kinh doanh thực phẩm có nguồn gốc từ động vật và thủy sản đăng ký xuất khẩu vào Việt Nam theo M</a:t>
            </a:r>
            <a:r>
              <a:rPr lang="en-US" altLang="en-US" sz="2800" dirty="0" smtClean="0">
                <a:solidFill>
                  <a:schemeClr val="tx1"/>
                </a:solidFill>
                <a:latin typeface="Times New Roman" panose="02020603050405020304" pitchFamily="18" charset="0"/>
                <a:cs typeface="Times New Roman" panose="02020603050405020304" pitchFamily="18" charset="0"/>
              </a:rPr>
              <a:t>ẫ</a:t>
            </a:r>
            <a:r>
              <a:rPr lang="vi-VN" altLang="en-US" sz="2800" dirty="0" smtClean="0">
                <a:solidFill>
                  <a:schemeClr val="tx1"/>
                </a:solidFill>
                <a:latin typeface="Times New Roman" panose="02020603050405020304" pitchFamily="18" charset="0"/>
                <a:cs typeface="Times New Roman" panose="02020603050405020304" pitchFamily="18" charset="0"/>
              </a:rPr>
              <a:t>u số 07 Phụ lục I</a:t>
            </a:r>
            <a:endParaRPr lang="en-US" altLang="en-US" sz="2800" dirty="0" smtClean="0">
              <a:solidFill>
                <a:schemeClr val="tx1"/>
              </a:solidFill>
              <a:latin typeface="Times New Roman" panose="02020603050405020304" pitchFamily="18" charset="0"/>
              <a:cs typeface="Times New Roman" panose="02020603050405020304" pitchFamily="18" charset="0"/>
            </a:endParaRPr>
          </a:p>
          <a:p>
            <a:pPr marL="227013" indent="-227013" algn="just" defTabSz="912813" eaLnBrk="1" hangingPunct="1">
              <a:buFont typeface="Wingdings" panose="05000000000000000000" pitchFamily="2" charset="2"/>
              <a:buChar char="Ø"/>
              <a:defRPr/>
            </a:pPr>
            <a:r>
              <a:rPr lang="en-US" altLang="en-US" sz="2800" dirty="0" smtClean="0">
                <a:solidFill>
                  <a:schemeClr val="tx1"/>
                </a:solidFill>
                <a:latin typeface="Times New Roman" panose="02020603050405020304" pitchFamily="18" charset="0"/>
                <a:cs typeface="Times New Roman" panose="02020603050405020304" pitchFamily="18" charset="0"/>
              </a:rPr>
              <a:t>T</a:t>
            </a:r>
            <a:r>
              <a:rPr lang="vi-VN" altLang="en-US" sz="2800" dirty="0" smtClean="0">
                <a:solidFill>
                  <a:schemeClr val="tx1"/>
                </a:solidFill>
                <a:latin typeface="Times New Roman" panose="02020603050405020304" pitchFamily="18" charset="0"/>
                <a:cs typeface="Times New Roman" panose="02020603050405020304" pitchFamily="18" charset="0"/>
              </a:rPr>
              <a:t>hông tin về điều kiện bảo đảm an toàn thực phẩm của cơ sở sản xuất, kinh doanh này theo M</a:t>
            </a:r>
            <a:r>
              <a:rPr lang="en-US" altLang="en-US" sz="2800" dirty="0" smtClean="0">
                <a:solidFill>
                  <a:schemeClr val="tx1"/>
                </a:solidFill>
                <a:latin typeface="Times New Roman" panose="02020603050405020304" pitchFamily="18" charset="0"/>
                <a:cs typeface="Times New Roman" panose="02020603050405020304" pitchFamily="18" charset="0"/>
              </a:rPr>
              <a:t>ẫ</a:t>
            </a:r>
            <a:r>
              <a:rPr lang="vi-VN" altLang="en-US" sz="2800" dirty="0" smtClean="0">
                <a:solidFill>
                  <a:schemeClr val="tx1"/>
                </a:solidFill>
                <a:latin typeface="Times New Roman" panose="02020603050405020304" pitchFamily="18" charset="0"/>
                <a:cs typeface="Times New Roman" panose="02020603050405020304" pitchFamily="18" charset="0"/>
              </a:rPr>
              <a:t>u số 09 Phụ lục I</a:t>
            </a:r>
            <a:endParaRPr lang="en-US" altLang="en-US" sz="2800" dirty="0" smtClean="0">
              <a:solidFill>
                <a:schemeClr val="tx1"/>
              </a:solidFill>
              <a:latin typeface="Times New Roman" panose="02020603050405020304" pitchFamily="18" charset="0"/>
              <a:cs typeface="Times New Roman" panose="02020603050405020304" pitchFamily="18" charset="0"/>
            </a:endParaRPr>
          </a:p>
        </p:txBody>
      </p:sp>
      <p:sp>
        <p:nvSpPr>
          <p:cNvPr id="61443" name="Title 1"/>
          <p:cNvSpPr txBox="1">
            <a:spLocks/>
          </p:cNvSpPr>
          <p:nvPr/>
        </p:nvSpPr>
        <p:spPr bwMode="auto">
          <a:xfrm>
            <a:off x="74613" y="381000"/>
            <a:ext cx="10406062" cy="914400"/>
          </a:xfrm>
          <a:prstGeom prst="rect">
            <a:avLst/>
          </a:prstGeom>
          <a:noFill/>
          <a:ln w="9525">
            <a:noFill/>
            <a:miter lim="800000"/>
            <a:headEnd/>
            <a:tailEnd/>
          </a:ln>
        </p:spPr>
        <p:txBody>
          <a:bodyPr anchor="ctr"/>
          <a:lstStyle/>
          <a:p>
            <a:pPr marL="227013" indent="-227013" algn="ctr" defTabSz="912813" eaLnBrk="1" hangingPunct="1">
              <a:buFont typeface="Arial" charset="0"/>
              <a:buNone/>
            </a:pPr>
            <a:r>
              <a:rPr lang="vi-VN" altLang="en-US" sz="2800" b="1">
                <a:solidFill>
                  <a:schemeClr val="accent2"/>
                </a:solidFill>
                <a:latin typeface="Times New Roman" pitchFamily="18" charset="0"/>
                <a:cs typeface="Times New Roman" pitchFamily="18" charset="0"/>
              </a:rPr>
              <a:t>Thủ tục đăng ký quốc gia, vùng lãnh thổ và cơ sở sản xuất, k</a:t>
            </a:r>
            <a:r>
              <a:rPr lang="en-US" altLang="en-US" sz="2800" b="1">
                <a:solidFill>
                  <a:schemeClr val="accent2"/>
                </a:solidFill>
                <a:latin typeface="Times New Roman" pitchFamily="18" charset="0"/>
                <a:cs typeface="Times New Roman" pitchFamily="18" charset="0"/>
              </a:rPr>
              <a:t>i</a:t>
            </a:r>
            <a:r>
              <a:rPr lang="vi-VN" altLang="en-US" sz="2800" b="1">
                <a:solidFill>
                  <a:schemeClr val="accent2"/>
                </a:solidFill>
                <a:latin typeface="Times New Roman" pitchFamily="18" charset="0"/>
                <a:cs typeface="Times New Roman" pitchFamily="18" charset="0"/>
              </a:rPr>
              <a:t>nh doanh vào danh sách xuất khẩu thực phẩm vào Việt Nam và ki</a:t>
            </a:r>
            <a:r>
              <a:rPr lang="en-US" altLang="en-US" sz="2800" b="1">
                <a:solidFill>
                  <a:schemeClr val="accent2"/>
                </a:solidFill>
                <a:latin typeface="Times New Roman" pitchFamily="18" charset="0"/>
                <a:cs typeface="Times New Roman" pitchFamily="18" charset="0"/>
              </a:rPr>
              <a:t>ể</a:t>
            </a:r>
            <a:r>
              <a:rPr lang="vi-VN" altLang="en-US" sz="2800" b="1">
                <a:solidFill>
                  <a:schemeClr val="accent2"/>
                </a:solidFill>
                <a:latin typeface="Times New Roman" pitchFamily="18" charset="0"/>
                <a:cs typeface="Times New Roman" pitchFamily="18" charset="0"/>
              </a:rPr>
              <a:t>m tra nhà nước về an toàn thực phẩm tại nước xuất khẩu</a:t>
            </a:r>
            <a:r>
              <a:rPr lang="en-US" altLang="en-US" sz="2800" b="1">
                <a:solidFill>
                  <a:schemeClr val="accent2"/>
                </a:solidFill>
                <a:latin typeface="Times New Roman" pitchFamily="18" charset="0"/>
                <a:cs typeface="Times New Roman" pitchFamily="18" charset="0"/>
              </a:rPr>
              <a:t> (Điều 22)</a:t>
            </a:r>
          </a:p>
        </p:txBody>
      </p:sp>
    </p:spTree>
  </p:cSld>
  <p:clrMapOvr>
    <a:masterClrMapping/>
  </p:clrMapOvr>
  <p:transition spd="med">
    <p:fad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0813" y="1676400"/>
            <a:ext cx="10820400" cy="4343400"/>
          </a:xfrm>
        </p:spPr>
        <p:txBody>
          <a:bodyPr rtlCol="0">
            <a:noAutofit/>
          </a:bodyPr>
          <a:lstStyle/>
          <a:p>
            <a:pPr marL="342797" indent="-342797" algn="just" defTabSz="914126" eaLnBrk="1" fontAlgn="auto" hangingPunct="1">
              <a:spcAft>
                <a:spcPts val="0"/>
              </a:spcAft>
              <a:buFont typeface="Wingdings" panose="05000000000000000000" pitchFamily="2" charset="2"/>
              <a:buChar char="Ø"/>
              <a:defRPr/>
            </a:pPr>
            <a:r>
              <a:rPr lang="vi-VN" sz="2800" dirty="0">
                <a:solidFill>
                  <a:schemeClr val="tx1"/>
                </a:solidFill>
                <a:latin typeface="Times New Roman" pitchFamily="18" charset="0"/>
                <a:cs typeface="Times New Roman" pitchFamily="18" charset="0"/>
              </a:rPr>
              <a:t>Trong thời hạn 30 ngày làm việc kể từ ngày nhận đủ hồ sơ đăng ký danh sách cơ sở sản xuất, kinh doanh quy định tại điểm a khoản này của cơ quan có thẩm quyền nước xuất khẩu, cơ quan có thẩm quyền của bộ quản lý ngành thực hiện thẩm tra hồ sơ, thông báo cho cơ quan có thẩm quyền của nước xuất khẩu kết quả thẩm tra và kế hoạch kiểm tra trong trường hợp cần thiết thực hiện kiểm tra đối với nước xuất khẩu vào Việt Nam</a:t>
            </a:r>
            <a:r>
              <a:rPr lang="en-US" sz="2800" dirty="0">
                <a:solidFill>
                  <a:schemeClr val="tx1"/>
                </a:solidFill>
                <a:latin typeface="Times New Roman" pitchFamily="18" charset="0"/>
                <a:cs typeface="Times New Roman" pitchFamily="18" charset="0"/>
              </a:rPr>
              <a:t>.</a:t>
            </a:r>
          </a:p>
          <a:p>
            <a:pPr marL="342797" indent="-342797" algn="just" defTabSz="914126" eaLnBrk="1" fontAlgn="auto" hangingPunct="1">
              <a:spcAft>
                <a:spcPts val="0"/>
              </a:spcAft>
              <a:buFont typeface="Wingdings" panose="05000000000000000000" pitchFamily="2" charset="2"/>
              <a:buChar char="Ø"/>
              <a:defRPr/>
            </a:pPr>
            <a:r>
              <a:rPr lang="vi-VN" sz="2800" dirty="0">
                <a:solidFill>
                  <a:schemeClr val="tx1"/>
                </a:solidFill>
                <a:latin typeface="Times New Roman" pitchFamily="18" charset="0"/>
                <a:cs typeface="Times New Roman" pitchFamily="18" charset="0"/>
              </a:rPr>
              <a:t> Nội dung kiểm tra tại nước xuất khẩu bao gồm: Hệ thống luật pháp về quản lý, kiểm soát an toàn thực phẩm; năng lực của cơ quan kiểm soát an toàn thực phẩm nước xuất khẩu; điều kiện bảo đảm an toàn thực phẩm của cơ sở sản xuất kinh doanh đăng ký xuất khẩu vào Việt Nam.</a:t>
            </a:r>
            <a:endParaRPr lang="en-US" sz="2800" dirty="0">
              <a:solidFill>
                <a:schemeClr val="tx1"/>
              </a:solidFill>
              <a:latin typeface="Times New Roman" pitchFamily="18" charset="0"/>
              <a:cs typeface="Times New Roman" pitchFamily="18" charset="0"/>
            </a:endParaRPr>
          </a:p>
          <a:p>
            <a:pPr marL="342797" indent="-342797" defTabSz="914126" eaLnBrk="1" fontAlgn="auto" hangingPunct="1">
              <a:spcAft>
                <a:spcPts val="0"/>
              </a:spcAft>
              <a:buFont typeface="Wingdings" panose="05000000000000000000" pitchFamily="2" charset="2"/>
              <a:buChar char="Ø"/>
              <a:defRPr/>
            </a:pPr>
            <a:endParaRPr lang="en-US" sz="1999" dirty="0">
              <a:solidFill>
                <a:schemeClr val="tx1"/>
              </a:solidFill>
            </a:endParaRPr>
          </a:p>
        </p:txBody>
      </p:sp>
      <p:sp>
        <p:nvSpPr>
          <p:cNvPr id="62467" name="Title 1"/>
          <p:cNvSpPr txBox="1">
            <a:spLocks/>
          </p:cNvSpPr>
          <p:nvPr/>
        </p:nvSpPr>
        <p:spPr bwMode="auto">
          <a:xfrm>
            <a:off x="74613" y="228600"/>
            <a:ext cx="10406062" cy="1295400"/>
          </a:xfrm>
          <a:prstGeom prst="rect">
            <a:avLst/>
          </a:prstGeom>
          <a:noFill/>
          <a:ln w="9525">
            <a:noFill/>
            <a:miter lim="800000"/>
            <a:headEnd/>
            <a:tailEnd/>
          </a:ln>
        </p:spPr>
        <p:txBody>
          <a:bodyPr anchor="ctr"/>
          <a:lstStyle/>
          <a:p>
            <a:pPr marL="227013" indent="-227013" algn="just" defTabSz="912813" eaLnBrk="1" hangingPunct="1">
              <a:buFont typeface="Arial" charset="0"/>
              <a:buNone/>
            </a:pPr>
            <a:r>
              <a:rPr lang="en-US" altLang="en-US" sz="2800" b="1" dirty="0" smtClean="0">
                <a:solidFill>
                  <a:schemeClr val="accent2"/>
                </a:solidFill>
                <a:latin typeface="Times New Roman" pitchFamily="18" charset="0"/>
                <a:cs typeface="Times New Roman" pitchFamily="18" charset="0"/>
              </a:rPr>
              <a:t>  </a:t>
            </a:r>
            <a:r>
              <a:rPr lang="vi-VN" altLang="en-US" sz="2800" b="1" dirty="0" smtClean="0">
                <a:solidFill>
                  <a:schemeClr val="accent2"/>
                </a:solidFill>
                <a:latin typeface="Times New Roman" pitchFamily="18" charset="0"/>
                <a:cs typeface="Times New Roman" pitchFamily="18" charset="0"/>
              </a:rPr>
              <a:t>Thủ </a:t>
            </a:r>
            <a:r>
              <a:rPr lang="vi-VN" altLang="en-US" sz="2800" b="1" dirty="0">
                <a:solidFill>
                  <a:schemeClr val="accent2"/>
                </a:solidFill>
                <a:latin typeface="Times New Roman" pitchFamily="18" charset="0"/>
                <a:cs typeface="Times New Roman" pitchFamily="18" charset="0"/>
              </a:rPr>
              <a:t>tục đăng ký quốc gia, vùng lãnh thổ và cơ sở sản xuất, k</a:t>
            </a:r>
            <a:r>
              <a:rPr lang="en-US" altLang="en-US" sz="2800" b="1" dirty="0" err="1">
                <a:solidFill>
                  <a:schemeClr val="accent2"/>
                </a:solidFill>
                <a:latin typeface="Times New Roman" pitchFamily="18" charset="0"/>
                <a:cs typeface="Times New Roman" pitchFamily="18" charset="0"/>
              </a:rPr>
              <a:t>i</a:t>
            </a:r>
            <a:r>
              <a:rPr lang="vi-VN" altLang="en-US" sz="2800" b="1" dirty="0">
                <a:solidFill>
                  <a:schemeClr val="accent2"/>
                </a:solidFill>
                <a:latin typeface="Times New Roman" pitchFamily="18" charset="0"/>
                <a:cs typeface="Times New Roman" pitchFamily="18" charset="0"/>
              </a:rPr>
              <a:t>nh doanh vào danh sách xuất khẩu thực phẩm vào Việt Nam và ki</a:t>
            </a:r>
            <a:r>
              <a:rPr lang="en-US" altLang="en-US" sz="2800" b="1" dirty="0">
                <a:solidFill>
                  <a:schemeClr val="accent2"/>
                </a:solidFill>
                <a:latin typeface="Times New Roman" pitchFamily="18" charset="0"/>
                <a:cs typeface="Times New Roman" pitchFamily="18" charset="0"/>
              </a:rPr>
              <a:t>ể</a:t>
            </a:r>
            <a:r>
              <a:rPr lang="vi-VN" altLang="en-US" sz="2800" b="1" dirty="0">
                <a:solidFill>
                  <a:schemeClr val="accent2"/>
                </a:solidFill>
                <a:latin typeface="Times New Roman" pitchFamily="18" charset="0"/>
                <a:cs typeface="Times New Roman" pitchFamily="18" charset="0"/>
              </a:rPr>
              <a:t>m tra nhà nước về an toàn thực phẩm tại nước xuất khẩu</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tiếp</a:t>
            </a:r>
            <a:r>
              <a:rPr lang="en-US" altLang="en-US" sz="2800" b="1" dirty="0">
                <a:solidFill>
                  <a:schemeClr val="accent2"/>
                </a:solidFill>
                <a:latin typeface="Times New Roman" pitchFamily="18" charset="0"/>
                <a:cs typeface="Times New Roman" pitchFamily="18" charset="0"/>
              </a:rPr>
              <a:t>...)</a:t>
            </a:r>
          </a:p>
        </p:txBody>
      </p:sp>
    </p:spTree>
  </p:cSld>
  <p:clrMapOvr>
    <a:masterClrMapping/>
  </p:clrMapOvr>
  <p:transition spd="med">
    <p:fad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0813" y="1600200"/>
            <a:ext cx="11658600" cy="4953000"/>
          </a:xfrm>
        </p:spPr>
        <p:txBody>
          <a:bodyPr rtlCol="0">
            <a:noAutofit/>
          </a:bodyPr>
          <a:lstStyle/>
          <a:p>
            <a:pPr marL="228531" indent="-228531" algn="just" defTabSz="914126" eaLnBrk="1" fontAlgn="auto" hangingPunct="1">
              <a:spcAft>
                <a:spcPts val="0"/>
              </a:spcAft>
              <a:buFont typeface="Wingdings 3" charset="2"/>
              <a:buNone/>
              <a:defRPr/>
            </a:pPr>
            <a:r>
              <a:rPr lang="en-US" sz="2400" b="1" dirty="0" smtClean="0">
                <a:solidFill>
                  <a:schemeClr val="tx1"/>
                </a:solidFill>
                <a:latin typeface="Times New Roman" pitchFamily="18" charset="0"/>
                <a:cs typeface="Times New Roman" pitchFamily="18" charset="0"/>
              </a:rPr>
              <a:t>   </a:t>
            </a:r>
            <a:r>
              <a:rPr lang="vi-VN" sz="2400" b="1" dirty="0" smtClean="0">
                <a:solidFill>
                  <a:schemeClr val="tx1"/>
                </a:solidFill>
                <a:latin typeface="Times New Roman" pitchFamily="18" charset="0"/>
                <a:cs typeface="Times New Roman" pitchFamily="18" charset="0"/>
              </a:rPr>
              <a:t>Xử </a:t>
            </a:r>
            <a:r>
              <a:rPr lang="vi-VN" sz="2400" b="1" dirty="0">
                <a:solidFill>
                  <a:schemeClr val="tx1"/>
                </a:solidFill>
                <a:latin typeface="Times New Roman" pitchFamily="18" charset="0"/>
                <a:cs typeface="Times New Roman" pitchFamily="18" charset="0"/>
              </a:rPr>
              <a:t>lý kết quả kiểm tra và thông báo danh sách quốc gia, vùng lãnh thổ và danh sách các cơ sở sản xuất, kinh doanh được phép xuất khẩu vào Việt Nam được quy định như sau:</a:t>
            </a:r>
            <a:endParaRPr lang="en-US" sz="2400" b="1" dirty="0">
              <a:solidFill>
                <a:schemeClr val="tx1"/>
              </a:solidFill>
              <a:latin typeface="Times New Roman" pitchFamily="18" charset="0"/>
              <a:cs typeface="Times New Roman" pitchFamily="18" charset="0"/>
            </a:endParaRPr>
          </a:p>
          <a:p>
            <a:pPr marL="228531" indent="-228531" algn="just" defTabSz="914126" eaLnBrk="1" fontAlgn="auto" hangingPunct="1">
              <a:spcAft>
                <a:spcPts val="0"/>
              </a:spcAft>
              <a:buFont typeface="Wingdings" pitchFamily="2" charset="2"/>
              <a:buChar char="Ø"/>
              <a:defRPr/>
            </a:pPr>
            <a:r>
              <a:rPr lang="vi-VN" sz="2400" dirty="0">
                <a:solidFill>
                  <a:schemeClr val="tx1"/>
                </a:solidFill>
                <a:latin typeface="Times New Roman" pitchFamily="18" charset="0"/>
                <a:cs typeface="Times New Roman" pitchFamily="18" charset="0"/>
              </a:rPr>
              <a:t> </a:t>
            </a:r>
            <a:r>
              <a:rPr lang="vi-VN" sz="2800" dirty="0">
                <a:solidFill>
                  <a:schemeClr val="tx1"/>
                </a:solidFill>
                <a:latin typeface="Times New Roman" pitchFamily="18" charset="0"/>
                <a:cs typeface="Times New Roman" pitchFamily="18" charset="0"/>
              </a:rPr>
              <a:t>Trường hợp không cần thiết phải thực hiện kiểm tra thực tế đối v</a:t>
            </a:r>
            <a:r>
              <a:rPr lang="en-US" sz="2800" dirty="0">
                <a:solidFill>
                  <a:schemeClr val="tx1"/>
                </a:solidFill>
                <a:latin typeface="Times New Roman" pitchFamily="18" charset="0"/>
                <a:cs typeface="Times New Roman" pitchFamily="18" charset="0"/>
              </a:rPr>
              <a:t>ớ</a:t>
            </a:r>
            <a:r>
              <a:rPr lang="vi-VN" sz="2800" dirty="0">
                <a:solidFill>
                  <a:schemeClr val="tx1"/>
                </a:solidFill>
                <a:latin typeface="Times New Roman" pitchFamily="18" charset="0"/>
                <a:cs typeface="Times New Roman" pitchFamily="18" charset="0"/>
              </a:rPr>
              <a:t>i nước xuất khẩu vào Việt Nam, Bộ Nông nghiệp và Phát triển nông thôn công b</a:t>
            </a:r>
            <a:r>
              <a:rPr lang="en-US" sz="2800" dirty="0">
                <a:solidFill>
                  <a:schemeClr val="tx1"/>
                </a:solidFill>
                <a:latin typeface="Times New Roman" pitchFamily="18" charset="0"/>
                <a:cs typeface="Times New Roman" pitchFamily="18" charset="0"/>
              </a:rPr>
              <a:t>ố </a:t>
            </a:r>
            <a:r>
              <a:rPr lang="vi-VN" sz="2800" dirty="0">
                <a:solidFill>
                  <a:schemeClr val="tx1"/>
                </a:solidFill>
                <a:latin typeface="Times New Roman" pitchFamily="18" charset="0"/>
                <a:cs typeface="Times New Roman" pitchFamily="18" charset="0"/>
              </a:rPr>
              <a:t>kết quả, tên quốc gia, vùng lãnh th</a:t>
            </a:r>
            <a:r>
              <a:rPr lang="en-US" sz="2800" dirty="0">
                <a:solidFill>
                  <a:schemeClr val="tx1"/>
                </a:solidFill>
                <a:latin typeface="Times New Roman" pitchFamily="18" charset="0"/>
                <a:cs typeface="Times New Roman" pitchFamily="18" charset="0"/>
              </a:rPr>
              <a:t>ổ </a:t>
            </a:r>
            <a:r>
              <a:rPr lang="vi-VN" sz="2800" dirty="0">
                <a:solidFill>
                  <a:schemeClr val="tx1"/>
                </a:solidFill>
                <a:latin typeface="Times New Roman" pitchFamily="18" charset="0"/>
                <a:cs typeface="Times New Roman" pitchFamily="18" charset="0"/>
              </a:rPr>
              <a:t>được phép xuất khẩu vào Việt Nam. Riêng đối với sản phẩm động vật trên cạn, sản phẩm động vật thủy sản thì phải công b</a:t>
            </a:r>
            <a:r>
              <a:rPr lang="en-US" sz="2800" dirty="0">
                <a:solidFill>
                  <a:schemeClr val="tx1"/>
                </a:solidFill>
                <a:latin typeface="Times New Roman" pitchFamily="18" charset="0"/>
                <a:cs typeface="Times New Roman" pitchFamily="18" charset="0"/>
              </a:rPr>
              <a:t>ố </a:t>
            </a:r>
            <a:r>
              <a:rPr lang="vi-VN" sz="2800" dirty="0">
                <a:solidFill>
                  <a:schemeClr val="tx1"/>
                </a:solidFill>
                <a:latin typeface="Times New Roman" pitchFamily="18" charset="0"/>
                <a:cs typeface="Times New Roman" pitchFamily="18" charset="0"/>
              </a:rPr>
              <a:t>kèm theo danh sách cơ sở sản xuất, kinh doanh được phép xuất khẩu;</a:t>
            </a:r>
            <a:endParaRPr lang="en-US" sz="2800" dirty="0">
              <a:solidFill>
                <a:schemeClr val="tx1"/>
              </a:solidFill>
              <a:latin typeface="Times New Roman" pitchFamily="18" charset="0"/>
              <a:cs typeface="Times New Roman" pitchFamily="18" charset="0"/>
            </a:endParaRPr>
          </a:p>
          <a:p>
            <a:pPr marL="228531" indent="-228531" algn="just" defTabSz="914126" eaLnBrk="1" fontAlgn="auto" hangingPunct="1">
              <a:spcAft>
                <a:spcPts val="0"/>
              </a:spcAft>
              <a:buFont typeface="Wingdings" pitchFamily="2" charset="2"/>
              <a:buChar char="Ø"/>
              <a:defRPr/>
            </a:pPr>
            <a:r>
              <a:rPr lang="vi-VN" sz="2800" dirty="0">
                <a:solidFill>
                  <a:schemeClr val="tx1"/>
                </a:solidFill>
                <a:latin typeface="Times New Roman" pitchFamily="18" charset="0"/>
                <a:cs typeface="Times New Roman" pitchFamily="18" charset="0"/>
              </a:rPr>
              <a:t> Trường hợp cần thiết thực hiện kiểm tra đối với nước xuất khẩu, trong thời hạn 30 ngày làm việc kể từ ngày kết thúc đợt kiểm tra tại nước xuất khẩu, Bộ Nông nghiệp và Phát triển nông thôn xử lý, công bố kết quả kiểm tra.</a:t>
            </a:r>
            <a:endParaRPr lang="en-US" sz="2800" dirty="0">
              <a:solidFill>
                <a:schemeClr val="tx1"/>
              </a:solidFill>
              <a:latin typeface="Times New Roman" pitchFamily="18" charset="0"/>
              <a:cs typeface="Times New Roman" pitchFamily="18" charset="0"/>
            </a:endParaRPr>
          </a:p>
          <a:p>
            <a:pPr marL="228531" indent="-228531" defTabSz="914126" eaLnBrk="1" fontAlgn="auto" hangingPunct="1">
              <a:spcAft>
                <a:spcPts val="0"/>
              </a:spcAft>
              <a:buFont typeface="Wingdings 3" charset="2"/>
              <a:buChar char=""/>
              <a:defRPr/>
            </a:pPr>
            <a:endParaRPr lang="en-US" sz="1999" dirty="0">
              <a:solidFill>
                <a:schemeClr val="tx1"/>
              </a:solidFill>
            </a:endParaRPr>
          </a:p>
        </p:txBody>
      </p:sp>
      <p:sp>
        <p:nvSpPr>
          <p:cNvPr id="63491" name="Title 1"/>
          <p:cNvSpPr txBox="1">
            <a:spLocks/>
          </p:cNvSpPr>
          <p:nvPr/>
        </p:nvSpPr>
        <p:spPr bwMode="auto">
          <a:xfrm>
            <a:off x="74613" y="152400"/>
            <a:ext cx="10406062" cy="1219200"/>
          </a:xfrm>
          <a:prstGeom prst="rect">
            <a:avLst/>
          </a:prstGeom>
          <a:noFill/>
          <a:ln w="9525">
            <a:noFill/>
            <a:miter lim="800000"/>
            <a:headEnd/>
            <a:tailEnd/>
          </a:ln>
        </p:spPr>
        <p:txBody>
          <a:bodyPr anchor="ctr"/>
          <a:lstStyle/>
          <a:p>
            <a:pPr marL="227013" indent="-227013" algn="just" defTabSz="912813" eaLnBrk="1" hangingPunct="1">
              <a:buFont typeface="Arial" charset="0"/>
              <a:buNone/>
            </a:pPr>
            <a:r>
              <a:rPr lang="en-US" altLang="en-US" sz="2800" b="1" dirty="0" smtClean="0">
                <a:solidFill>
                  <a:schemeClr val="accent2"/>
                </a:solidFill>
                <a:latin typeface="Times New Roman" pitchFamily="18" charset="0"/>
                <a:cs typeface="Times New Roman" pitchFamily="18" charset="0"/>
              </a:rPr>
              <a:t>  </a:t>
            </a:r>
            <a:r>
              <a:rPr lang="vi-VN" altLang="en-US" sz="2800" b="1" dirty="0" smtClean="0">
                <a:solidFill>
                  <a:schemeClr val="accent2"/>
                </a:solidFill>
                <a:latin typeface="Times New Roman" pitchFamily="18" charset="0"/>
                <a:cs typeface="Times New Roman" pitchFamily="18" charset="0"/>
              </a:rPr>
              <a:t>Thủ </a:t>
            </a:r>
            <a:r>
              <a:rPr lang="vi-VN" altLang="en-US" sz="2800" b="1" dirty="0">
                <a:solidFill>
                  <a:schemeClr val="accent2"/>
                </a:solidFill>
                <a:latin typeface="Times New Roman" pitchFamily="18" charset="0"/>
                <a:cs typeface="Times New Roman" pitchFamily="18" charset="0"/>
              </a:rPr>
              <a:t>tục đăng ký quốc gia, vùng lãnh thổ và cơ sở sản xuất, k</a:t>
            </a:r>
            <a:r>
              <a:rPr lang="en-US" altLang="en-US" sz="2800" b="1" dirty="0" err="1">
                <a:solidFill>
                  <a:schemeClr val="accent2"/>
                </a:solidFill>
                <a:latin typeface="Times New Roman" pitchFamily="18" charset="0"/>
                <a:cs typeface="Times New Roman" pitchFamily="18" charset="0"/>
              </a:rPr>
              <a:t>i</a:t>
            </a:r>
            <a:r>
              <a:rPr lang="vi-VN" altLang="en-US" sz="2800" b="1" dirty="0">
                <a:solidFill>
                  <a:schemeClr val="accent2"/>
                </a:solidFill>
                <a:latin typeface="Times New Roman" pitchFamily="18" charset="0"/>
                <a:cs typeface="Times New Roman" pitchFamily="18" charset="0"/>
              </a:rPr>
              <a:t>nh doanh vào danh sách xuất khẩu thực phẩm vào Việt Nam và ki</a:t>
            </a:r>
            <a:r>
              <a:rPr lang="en-US" altLang="en-US" sz="2800" b="1" dirty="0">
                <a:solidFill>
                  <a:schemeClr val="accent2"/>
                </a:solidFill>
                <a:latin typeface="Times New Roman" pitchFamily="18" charset="0"/>
                <a:cs typeface="Times New Roman" pitchFamily="18" charset="0"/>
              </a:rPr>
              <a:t>ể</a:t>
            </a:r>
            <a:r>
              <a:rPr lang="vi-VN" altLang="en-US" sz="2800" b="1" dirty="0">
                <a:solidFill>
                  <a:schemeClr val="accent2"/>
                </a:solidFill>
                <a:latin typeface="Times New Roman" pitchFamily="18" charset="0"/>
                <a:cs typeface="Times New Roman" pitchFamily="18" charset="0"/>
              </a:rPr>
              <a:t>m tra nhà nước về an toàn thực phẩm tại nước xuất khẩu</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tiếp</a:t>
            </a:r>
            <a:r>
              <a:rPr lang="en-US" altLang="en-US" sz="2800" b="1" dirty="0">
                <a:solidFill>
                  <a:schemeClr val="accent2"/>
                </a:solidFill>
                <a:latin typeface="Times New Roman" pitchFamily="18" charset="0"/>
                <a:cs typeface="Times New Roman" pitchFamily="18" charset="0"/>
              </a:rPr>
              <a:t>...)</a:t>
            </a:r>
          </a:p>
        </p:txBody>
      </p:sp>
    </p:spTree>
  </p:cSld>
  <p:clrMapOvr>
    <a:masterClrMapping/>
  </p:clrMapOvr>
  <p:transition spd="med">
    <p:fad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a:xfrm>
            <a:off x="1522413" y="2590800"/>
            <a:ext cx="7924800" cy="1981200"/>
          </a:xfrm>
        </p:spPr>
        <p:txBody>
          <a:bodyPr/>
          <a:lstStyle/>
          <a:p>
            <a:pPr defTabSz="912813" eaLnBrk="1" hangingPunct="1"/>
            <a:r>
              <a:rPr lang="en-US" altLang="en-US" sz="4000" b="1" smtClean="0">
                <a:solidFill>
                  <a:schemeClr val="accent2"/>
                </a:solidFill>
                <a:latin typeface="Times New Roman" pitchFamily="18" charset="0"/>
                <a:cs typeface="Times New Roman" pitchFamily="18" charset="0"/>
              </a:rPr>
              <a:t>GHI NHÃN THỰC PHẨM</a:t>
            </a:r>
          </a:p>
        </p:txBody>
      </p:sp>
    </p:spTree>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303213" y="1481138"/>
            <a:ext cx="8991600" cy="4843462"/>
          </a:xfrm>
        </p:spPr>
        <p:txBody>
          <a:bodyPr/>
          <a:lstStyle/>
          <a:p>
            <a:pPr marL="0" indent="0" algn="just" defTabSz="912813" eaLnBrk="1" hangingPunct="1">
              <a:buFont typeface="Arial" charset="0"/>
              <a:buNone/>
            </a:pPr>
            <a:r>
              <a:rPr lang="vi-VN" altLang="en-US" sz="2800" b="1" dirty="0" smtClean="0">
                <a:solidFill>
                  <a:schemeClr val="tx1"/>
                </a:solidFill>
                <a:latin typeface="Times New Roman" pitchFamily="18" charset="0"/>
                <a:cs typeface="Times New Roman" pitchFamily="18" charset="0"/>
              </a:rPr>
              <a:t>2</a:t>
            </a:r>
            <a:r>
              <a:rPr lang="en-US" altLang="en-US" sz="2800" b="1" dirty="0" smtClean="0">
                <a:solidFill>
                  <a:schemeClr val="tx1"/>
                </a:solidFill>
                <a:latin typeface="Times New Roman" pitchFamily="18" charset="0"/>
                <a:cs typeface="Times New Roman" pitchFamily="18" charset="0"/>
              </a:rPr>
              <a:t>. </a:t>
            </a:r>
            <a:r>
              <a:rPr lang="vi-VN" altLang="en-US" sz="2800" b="1" dirty="0" smtClean="0">
                <a:solidFill>
                  <a:schemeClr val="tx1"/>
                </a:solidFill>
                <a:latin typeface="Times New Roman" pitchFamily="18" charset="0"/>
                <a:cs typeface="Times New Roman" pitchFamily="18" charset="0"/>
              </a:rPr>
              <a:t>Thực phẩm dinh dưỡng y học còn gọi là thực phẩm dinh dưỡng dùng cho mục đích y tế đặc biệt (Food for Special Medical Purposes, Medical Food) </a:t>
            </a:r>
            <a:r>
              <a:rPr lang="vi-VN" altLang="en-US" sz="2800" dirty="0" smtClean="0">
                <a:solidFill>
                  <a:schemeClr val="tx1"/>
                </a:solidFill>
                <a:latin typeface="Times New Roman" pitchFamily="18" charset="0"/>
                <a:cs typeface="Times New Roman" pitchFamily="18" charset="0"/>
              </a:rPr>
              <a:t>là loại thực phẩm có thể ăn bằng đường miệng hoặc bằng ống xông, được chỉ định để điều chỉnh chế độ ăn của người bệnh và chỉ được sử dụng dưới sự giám sát của nhân viên y tế.</a:t>
            </a:r>
            <a:endParaRPr lang="en-US" altLang="en-US" sz="2800" dirty="0" smtClean="0">
              <a:solidFill>
                <a:schemeClr val="tx1"/>
              </a:solidFill>
              <a:latin typeface="Times New Roman" pitchFamily="18" charset="0"/>
              <a:cs typeface="Times New Roman" pitchFamily="18" charset="0"/>
            </a:endParaRPr>
          </a:p>
          <a:p>
            <a:pPr marL="0" indent="0" defTabSz="912813" eaLnBrk="1" hangingPunct="1">
              <a:buFont typeface="Arial" charset="0"/>
              <a:buNone/>
            </a:pPr>
            <a:endParaRPr lang="en-US" altLang="en-US" sz="2800" dirty="0" smtClean="0">
              <a:solidFill>
                <a:schemeClr val="tx1"/>
              </a:solidFill>
              <a:latin typeface="Times New Roman" pitchFamily="18" charset="0"/>
              <a:cs typeface="Times New Roman" pitchFamily="18" charset="0"/>
            </a:endParaRPr>
          </a:p>
        </p:txBody>
      </p:sp>
      <p:sp>
        <p:nvSpPr>
          <p:cNvPr id="11267" name="Title 1"/>
          <p:cNvSpPr txBox="1">
            <a:spLocks/>
          </p:cNvSpPr>
          <p:nvPr/>
        </p:nvSpPr>
        <p:spPr bwMode="auto">
          <a:xfrm>
            <a:off x="388938" y="533400"/>
            <a:ext cx="9372600" cy="914400"/>
          </a:xfrm>
          <a:prstGeom prst="rect">
            <a:avLst/>
          </a:prstGeom>
          <a:noFill/>
          <a:ln w="9525">
            <a:noFill/>
            <a:miter lim="800000"/>
            <a:headEnd/>
            <a:tailEnd/>
          </a:ln>
        </p:spPr>
        <p:txBody>
          <a:bodyPr anchor="ctr"/>
          <a:lstStyle/>
          <a:p>
            <a:pPr defTabSz="912813" eaLnBrk="1" hangingPunct="1">
              <a:lnSpc>
                <a:spcPct val="90000"/>
              </a:lnSpc>
            </a:pPr>
            <a:r>
              <a:rPr lang="en-US" altLang="en-US" sz="2800" b="1" dirty="0" err="1">
                <a:solidFill>
                  <a:schemeClr val="accent2"/>
                </a:solidFill>
                <a:latin typeface="Times New Roman" pitchFamily="18" charset="0"/>
                <a:cs typeface="Times New Roman" pitchFamily="18" charset="0"/>
              </a:rPr>
              <a:t>Giải</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thích</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từ</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ngữ</a:t>
            </a:r>
            <a:r>
              <a:rPr lang="en-US" altLang="en-US" sz="2800" b="1" dirty="0">
                <a:solidFill>
                  <a:schemeClr val="accent2"/>
                </a:solidFill>
                <a:latin typeface="Times New Roman" pitchFamily="18" charset="0"/>
                <a:cs typeface="Times New Roman" pitchFamily="18" charset="0"/>
              </a:rPr>
              <a:t> </a:t>
            </a:r>
            <a:r>
              <a:rPr lang="en-US" altLang="en-US" sz="2800" b="1" dirty="0" smtClean="0">
                <a:solidFill>
                  <a:schemeClr val="accent2"/>
                </a:solidFill>
                <a:latin typeface="Times New Roman" pitchFamily="18" charset="0"/>
                <a:cs typeface="Times New Roman" pitchFamily="18" charset="0"/>
              </a:rPr>
              <a:t>(</a:t>
            </a:r>
            <a:r>
              <a:rPr lang="en-US" altLang="en-US" sz="2800" b="1" dirty="0" err="1" smtClean="0">
                <a:solidFill>
                  <a:schemeClr val="accent2"/>
                </a:solidFill>
                <a:latin typeface="Times New Roman" pitchFamily="18" charset="0"/>
                <a:cs typeface="Times New Roman" pitchFamily="18" charset="0"/>
              </a:rPr>
              <a:t>tiếp</a:t>
            </a:r>
            <a:r>
              <a:rPr lang="en-US" altLang="en-US" sz="2800" b="1" dirty="0" smtClean="0">
                <a:solidFill>
                  <a:schemeClr val="accent2"/>
                </a:solidFill>
                <a:latin typeface="Times New Roman" pitchFamily="18" charset="0"/>
                <a:cs typeface="Times New Roman" pitchFamily="18" charset="0"/>
              </a:rPr>
              <a:t>…)</a:t>
            </a:r>
            <a:endParaRPr lang="en-US" altLang="en-US" sz="2800" b="1" dirty="0">
              <a:solidFill>
                <a:schemeClr val="accent2"/>
              </a:solidFill>
              <a:latin typeface="Times New Roman" pitchFamily="18" charset="0"/>
              <a:cs typeface="Times New Roman" pitchFamily="18" charset="0"/>
            </a:endParaRPr>
          </a:p>
        </p:txBody>
      </p:sp>
    </p:spTree>
  </p:cSld>
  <p:clrMapOvr>
    <a:masterClrMapping/>
  </p:clrMapOvr>
  <p:transition spd="med">
    <p:fad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Content Placeholder 2"/>
          <p:cNvSpPr>
            <a:spLocks noGrp="1"/>
          </p:cNvSpPr>
          <p:nvPr>
            <p:ph idx="1"/>
          </p:nvPr>
        </p:nvSpPr>
        <p:spPr>
          <a:xfrm>
            <a:off x="303213" y="1524000"/>
            <a:ext cx="9759950" cy="3881438"/>
          </a:xfrm>
        </p:spPr>
        <p:txBody>
          <a:bodyPr rtlCol="0">
            <a:normAutofit lnSpcReduction="10000"/>
          </a:bodyPr>
          <a:lstStyle/>
          <a:p>
            <a:pPr marL="0" indent="0" eaLnBrk="1" hangingPunct="1">
              <a:buFont typeface="Wingdings 3" pitchFamily="18" charset="2"/>
              <a:buNone/>
              <a:defRPr/>
            </a:pPr>
            <a:r>
              <a:rPr lang="vi-VN" altLang="en-US" sz="2800" dirty="0" smtClean="0">
                <a:solidFill>
                  <a:schemeClr val="tx1"/>
                </a:solidFill>
                <a:latin typeface="Times New Roman" panose="02020603050405020304" pitchFamily="18" charset="0"/>
                <a:cs typeface="Times New Roman" panose="02020603050405020304" pitchFamily="18" charset="0"/>
              </a:rPr>
              <a:t>1. Tổ chức, cá nhân sản xuất, kinh doanh sản phẩm tại Việt Nam ngoài việc tuân thủ các quy định của pháp luật về ghi nhãn hàng hóa còn phải tuân thủ các quy định sau:</a:t>
            </a:r>
            <a:endParaRPr lang="en-US" altLang="en-US" sz="2800" dirty="0" smtClean="0">
              <a:solidFill>
                <a:schemeClr val="tx1"/>
              </a:solidFill>
              <a:latin typeface="Times New Roman" panose="02020603050405020304" pitchFamily="18" charset="0"/>
              <a:cs typeface="Times New Roman" panose="02020603050405020304" pitchFamily="18" charset="0"/>
            </a:endParaRPr>
          </a:p>
          <a:p>
            <a:pPr marL="0" indent="0" eaLnBrk="1" hangingPunct="1">
              <a:buFont typeface="Wingdings 3" pitchFamily="18" charset="2"/>
              <a:buNone/>
              <a:defRPr/>
            </a:pPr>
            <a:r>
              <a:rPr lang="vi-VN" altLang="en-US" sz="2800" dirty="0" smtClean="0">
                <a:solidFill>
                  <a:schemeClr val="tx1"/>
                </a:solidFill>
                <a:latin typeface="Times New Roman" panose="02020603050405020304" pitchFamily="18" charset="0"/>
                <a:cs typeface="Times New Roman" panose="02020603050405020304" pitchFamily="18" charset="0"/>
              </a:rPr>
              <a:t>a) Thực phẩm dinh dưỡng y học phải ghi các cụm từ sau: "Thực phẩm dinh dưỡng y học" và "Sử dụng cho người bệnh với sự giám sát của nhân viên y tế";</a:t>
            </a:r>
            <a:endParaRPr lang="en-US" altLang="en-US" sz="2800" dirty="0" smtClean="0">
              <a:solidFill>
                <a:schemeClr val="tx1"/>
              </a:solidFill>
              <a:latin typeface="Times New Roman" panose="02020603050405020304" pitchFamily="18" charset="0"/>
              <a:cs typeface="Times New Roman" panose="02020603050405020304" pitchFamily="18" charset="0"/>
            </a:endParaRPr>
          </a:p>
          <a:p>
            <a:pPr marL="0" indent="0" eaLnBrk="1" hangingPunct="1">
              <a:buFont typeface="Wingdings 3" pitchFamily="18" charset="2"/>
              <a:buNone/>
              <a:defRPr/>
            </a:pPr>
            <a:r>
              <a:rPr lang="vi-VN" altLang="en-US" sz="2800" dirty="0" smtClean="0">
                <a:solidFill>
                  <a:schemeClr val="tx1"/>
                </a:solidFill>
                <a:latin typeface="Times New Roman" panose="02020603050405020304" pitchFamily="18" charset="0"/>
                <a:cs typeface="Times New Roman" panose="02020603050405020304" pitchFamily="18" charset="0"/>
              </a:rPr>
              <a:t>b) Thực phẩm dùng cho chế độ ăn đặc biệt phải ghi cụm từ: "Sản phẩm dinh dưỡng (cho đối tượng cụ thể)" trên mặt chính của nhãn để phân biệt với thực phẩm thông thường.</a:t>
            </a:r>
            <a:endParaRPr lang="en-US" altLang="en-US" sz="2800" dirty="0" smtClean="0">
              <a:solidFill>
                <a:schemeClr val="tx1"/>
              </a:solidFill>
              <a:latin typeface="Times New Roman" panose="02020603050405020304" pitchFamily="18" charset="0"/>
              <a:cs typeface="Times New Roman" panose="02020603050405020304" pitchFamily="18" charset="0"/>
            </a:endParaRPr>
          </a:p>
          <a:p>
            <a:pPr marL="0" indent="0" eaLnBrk="1" hangingPunct="1">
              <a:buFont typeface="Wingdings 3" pitchFamily="18" charset="2"/>
              <a:buNone/>
              <a:defRPr/>
            </a:pPr>
            <a:endParaRPr lang="en-US" altLang="en-US" sz="2800" dirty="0" smtClean="0">
              <a:solidFill>
                <a:schemeClr val="tx1"/>
              </a:solidFill>
              <a:latin typeface="Times New Roman" panose="02020603050405020304" pitchFamily="18" charset="0"/>
              <a:cs typeface="Times New Roman" panose="02020603050405020304" pitchFamily="18" charset="0"/>
            </a:endParaRPr>
          </a:p>
        </p:txBody>
      </p:sp>
      <p:sp>
        <p:nvSpPr>
          <p:cNvPr id="65539" name="Title 1"/>
          <p:cNvSpPr txBox="1">
            <a:spLocks/>
          </p:cNvSpPr>
          <p:nvPr/>
        </p:nvSpPr>
        <p:spPr bwMode="auto">
          <a:xfrm>
            <a:off x="455613" y="293688"/>
            <a:ext cx="8913812" cy="914400"/>
          </a:xfrm>
          <a:prstGeom prst="rect">
            <a:avLst/>
          </a:prstGeom>
          <a:noFill/>
          <a:ln w="9525">
            <a:noFill/>
            <a:miter lim="800000"/>
            <a:headEnd/>
            <a:tailEnd/>
          </a:ln>
        </p:spPr>
        <p:txBody>
          <a:bodyPr anchor="ctr"/>
          <a:lstStyle/>
          <a:p>
            <a:pPr defTabSz="912813" eaLnBrk="1" hangingPunct="1"/>
            <a:r>
              <a:rPr lang="vi-VN" altLang="en-US" sz="2800" b="1">
                <a:solidFill>
                  <a:schemeClr val="accent2"/>
                </a:solidFill>
                <a:latin typeface="Times New Roman" pitchFamily="18" charset="0"/>
                <a:cs typeface="Times New Roman" pitchFamily="18" charset="0"/>
              </a:rPr>
              <a:t>Nộ</a:t>
            </a:r>
            <a:r>
              <a:rPr lang="en-US" altLang="en-US" sz="2800" b="1">
                <a:solidFill>
                  <a:schemeClr val="accent2"/>
                </a:solidFill>
                <a:latin typeface="Times New Roman" pitchFamily="18" charset="0"/>
                <a:cs typeface="Times New Roman" pitchFamily="18" charset="0"/>
              </a:rPr>
              <a:t>i </a:t>
            </a:r>
            <a:r>
              <a:rPr lang="vi-VN" altLang="en-US" sz="2800" b="1">
                <a:solidFill>
                  <a:schemeClr val="accent2"/>
                </a:solidFill>
                <a:latin typeface="Times New Roman" pitchFamily="18" charset="0"/>
                <a:cs typeface="Times New Roman" pitchFamily="18" charset="0"/>
              </a:rPr>
              <a:t>dung ghi nhãn bắt buộc</a:t>
            </a:r>
            <a:r>
              <a:rPr lang="en-US" altLang="en-US" sz="2800" b="1">
                <a:solidFill>
                  <a:schemeClr val="accent2"/>
                </a:solidFill>
                <a:latin typeface="Times New Roman" pitchFamily="18" charset="0"/>
                <a:cs typeface="Times New Roman" pitchFamily="18" charset="0"/>
              </a:rPr>
              <a:t> (Điều 24)</a:t>
            </a:r>
            <a:endParaRPr lang="en-US" altLang="en-US" sz="2800">
              <a:solidFill>
                <a:schemeClr val="accent2"/>
              </a:solidFill>
              <a:latin typeface="Times New Roman" pitchFamily="18" charset="0"/>
              <a:cs typeface="Times New Roman" pitchFamily="18" charset="0"/>
            </a:endParaRPr>
          </a:p>
        </p:txBody>
      </p:sp>
    </p:spTree>
  </p:cSld>
  <p:clrMapOvr>
    <a:masterClrMapping/>
  </p:clrMapOvr>
  <p:transition spd="med">
    <p:fad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Content Placeholder 2"/>
          <p:cNvSpPr>
            <a:spLocks noGrp="1"/>
          </p:cNvSpPr>
          <p:nvPr>
            <p:ph idx="1"/>
          </p:nvPr>
        </p:nvSpPr>
        <p:spPr>
          <a:xfrm>
            <a:off x="227013" y="1371600"/>
            <a:ext cx="9759950" cy="2819400"/>
          </a:xfrm>
        </p:spPr>
        <p:txBody>
          <a:bodyPr/>
          <a:lstStyle/>
          <a:p>
            <a:pPr marL="0" indent="0" algn="just" eaLnBrk="1" hangingPunct="1">
              <a:buFont typeface="Wingdings 3" pitchFamily="18" charset="2"/>
              <a:buNone/>
            </a:pPr>
            <a:r>
              <a:rPr lang="vi-VN" altLang="en-US" sz="2800" dirty="0" smtClean="0">
                <a:solidFill>
                  <a:schemeClr val="tx1"/>
                </a:solidFill>
                <a:latin typeface="Times New Roman" pitchFamily="18" charset="0"/>
                <a:cs typeface="Times New Roman" pitchFamily="18" charset="0"/>
              </a:rPr>
              <a:t>2. Riêng đối với sản phẩm nhập khẩu, tên tổ chức, cá nhân chịu trách nhiệm ghi trên nhãn sản phẩm phải thể hiện: tên, địa chỉ của tổ chức, cá nhân sản xuất và tên, địa chỉ của tổ chức, cá nhân tự công bố hoặc đăng ký bản công bố sản phẩm.</a:t>
            </a:r>
            <a:endParaRPr lang="en-US" altLang="en-US" sz="2800" dirty="0" smtClean="0">
              <a:solidFill>
                <a:schemeClr val="tx1"/>
              </a:solidFill>
              <a:latin typeface="Times New Roman" pitchFamily="18" charset="0"/>
              <a:cs typeface="Times New Roman" pitchFamily="18" charset="0"/>
            </a:endParaRPr>
          </a:p>
          <a:p>
            <a:pPr marL="0" indent="0" eaLnBrk="1" hangingPunct="1">
              <a:buFont typeface="Wingdings 3" pitchFamily="18" charset="2"/>
              <a:buNone/>
            </a:pPr>
            <a:endParaRPr lang="en-US" altLang="en-US" sz="2800" dirty="0" smtClean="0">
              <a:solidFill>
                <a:schemeClr val="tx1"/>
              </a:solidFill>
              <a:latin typeface="Times New Roman" pitchFamily="18" charset="0"/>
              <a:cs typeface="Times New Roman" pitchFamily="18" charset="0"/>
            </a:endParaRPr>
          </a:p>
        </p:txBody>
      </p:sp>
      <p:sp>
        <p:nvSpPr>
          <p:cNvPr id="66563" name="Title 1"/>
          <p:cNvSpPr txBox="1">
            <a:spLocks/>
          </p:cNvSpPr>
          <p:nvPr/>
        </p:nvSpPr>
        <p:spPr bwMode="auto">
          <a:xfrm>
            <a:off x="455613" y="293688"/>
            <a:ext cx="8913812" cy="914400"/>
          </a:xfrm>
          <a:prstGeom prst="rect">
            <a:avLst/>
          </a:prstGeom>
          <a:noFill/>
          <a:ln w="9525">
            <a:noFill/>
            <a:miter lim="800000"/>
            <a:headEnd/>
            <a:tailEnd/>
          </a:ln>
        </p:spPr>
        <p:txBody>
          <a:bodyPr anchor="ctr"/>
          <a:lstStyle/>
          <a:p>
            <a:pPr defTabSz="912813" eaLnBrk="1" hangingPunct="1"/>
            <a:r>
              <a:rPr lang="vi-VN" altLang="en-US" sz="2800" b="1">
                <a:solidFill>
                  <a:schemeClr val="accent2"/>
                </a:solidFill>
                <a:latin typeface="Times New Roman" pitchFamily="18" charset="0"/>
                <a:cs typeface="Times New Roman" pitchFamily="18" charset="0"/>
              </a:rPr>
              <a:t>Nộ</a:t>
            </a:r>
            <a:r>
              <a:rPr lang="en-US" altLang="en-US" sz="2800" b="1">
                <a:solidFill>
                  <a:schemeClr val="accent2"/>
                </a:solidFill>
                <a:latin typeface="Times New Roman" pitchFamily="18" charset="0"/>
                <a:cs typeface="Times New Roman" pitchFamily="18" charset="0"/>
              </a:rPr>
              <a:t>i </a:t>
            </a:r>
            <a:r>
              <a:rPr lang="vi-VN" altLang="en-US" sz="2800" b="1">
                <a:solidFill>
                  <a:schemeClr val="accent2"/>
                </a:solidFill>
                <a:latin typeface="Times New Roman" pitchFamily="18" charset="0"/>
                <a:cs typeface="Times New Roman" pitchFamily="18" charset="0"/>
              </a:rPr>
              <a:t>dung ghi nhãn bắt buộc</a:t>
            </a:r>
            <a:r>
              <a:rPr lang="en-US" altLang="en-US" sz="2800" b="1">
                <a:solidFill>
                  <a:schemeClr val="accent2"/>
                </a:solidFill>
                <a:latin typeface="Times New Roman" pitchFamily="18" charset="0"/>
                <a:cs typeface="Times New Roman" pitchFamily="18" charset="0"/>
              </a:rPr>
              <a:t> (tiếp...)</a:t>
            </a:r>
            <a:endParaRPr lang="en-US" altLang="en-US" sz="2800">
              <a:solidFill>
                <a:schemeClr val="accent2"/>
              </a:solidFill>
              <a:latin typeface="Times New Roman" pitchFamily="18" charset="0"/>
              <a:cs typeface="Times New Roman" pitchFamily="18" charset="0"/>
            </a:endParaRPr>
          </a:p>
        </p:txBody>
      </p:sp>
    </p:spTree>
  </p:cSld>
  <p:clrMapOvr>
    <a:masterClrMapping/>
  </p:clrMapOvr>
  <p:transition spd="med">
    <p:fade/>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Content Placeholder 2"/>
          <p:cNvSpPr>
            <a:spLocks noGrp="1"/>
          </p:cNvSpPr>
          <p:nvPr>
            <p:ph idx="1"/>
          </p:nvPr>
        </p:nvSpPr>
        <p:spPr>
          <a:xfrm>
            <a:off x="455613" y="1371600"/>
            <a:ext cx="9199562" cy="3881438"/>
          </a:xfrm>
        </p:spPr>
        <p:txBody>
          <a:bodyPr rtlCol="0">
            <a:normAutofit fontScale="92500" lnSpcReduction="10000"/>
          </a:bodyPr>
          <a:lstStyle/>
          <a:p>
            <a:pPr marL="0" indent="0" algn="just" eaLnBrk="1" hangingPunct="1">
              <a:buFont typeface="Wingdings 3" pitchFamily="18" charset="2"/>
              <a:buNone/>
              <a:defRPr/>
            </a:pPr>
            <a:r>
              <a:rPr lang="en-US" altLang="en-US" sz="2800" smtClean="0">
                <a:solidFill>
                  <a:srgbClr val="000000"/>
                </a:solidFill>
                <a:latin typeface="Times New Roman" panose="02020603050405020304" pitchFamily="18" charset="0"/>
                <a:cs typeface="Times New Roman" panose="02020603050405020304" pitchFamily="18" charset="0"/>
              </a:rPr>
              <a:t>1. </a:t>
            </a:r>
            <a:r>
              <a:rPr lang="vi-VN" altLang="en-US" sz="2800" smtClean="0">
                <a:solidFill>
                  <a:srgbClr val="000000"/>
                </a:solidFill>
                <a:latin typeface="Times New Roman" panose="02020603050405020304" pitchFamily="18" charset="0"/>
                <a:cs typeface="Times New Roman" panose="02020603050405020304" pitchFamily="18" charset="0"/>
              </a:rPr>
              <a:t>Miễn ghi nhãn phụ đối với</a:t>
            </a:r>
            <a:r>
              <a:rPr lang="en-US" altLang="en-US" sz="2800" smtClean="0">
                <a:solidFill>
                  <a:srgbClr val="000000"/>
                </a:solidFill>
                <a:latin typeface="Times New Roman" panose="02020603050405020304" pitchFamily="18" charset="0"/>
                <a:cs typeface="Times New Roman" panose="02020603050405020304" pitchFamily="18" charset="0"/>
              </a:rPr>
              <a:t>:</a:t>
            </a:r>
            <a:r>
              <a:rPr lang="vi-VN" altLang="en-US" sz="2800" smtClean="0">
                <a:solidFill>
                  <a:srgbClr val="000000"/>
                </a:solidFill>
                <a:latin typeface="Times New Roman" panose="02020603050405020304" pitchFamily="18" charset="0"/>
                <a:cs typeface="Times New Roman" panose="02020603050405020304" pitchFamily="18" charset="0"/>
              </a:rPr>
              <a:t> sản phẩm mang theo người nhập cảnh để tiêu dùng cá nhân, quà tặng, quà biếu trong định mức được</a:t>
            </a:r>
            <a:r>
              <a:rPr lang="en-US" altLang="en-US" sz="2800" smtClean="0">
                <a:solidFill>
                  <a:srgbClr val="000000"/>
                </a:solidFill>
                <a:latin typeface="Times New Roman" panose="02020603050405020304" pitchFamily="18" charset="0"/>
                <a:cs typeface="Times New Roman" panose="02020603050405020304" pitchFamily="18" charset="0"/>
              </a:rPr>
              <a:t> </a:t>
            </a:r>
            <a:r>
              <a:rPr lang="vi-VN" altLang="en-US" sz="2800" smtClean="0">
                <a:solidFill>
                  <a:srgbClr val="000000"/>
                </a:solidFill>
                <a:latin typeface="Times New Roman" panose="02020603050405020304" pitchFamily="18" charset="0"/>
                <a:cs typeface="Times New Roman" panose="02020603050405020304" pitchFamily="18" charset="0"/>
              </a:rPr>
              <a:t>miễn thuế nhập khẩu; sản phẩm nhập khẩu của đối tượng được ưu đãi, miễn trừ ngoại giao; sản phẩm quá cảnh, chuyển khẩu, trung chuyển, tạm nhập, tái xuất, gửi kho ngoại quan; sản phẩm là mẫu thử nghiệm hoặc nghiên cứu; sản phẩm là mẫu trưng bày hội chợ, triển lãm; sản phẩm, nguyên liệu sản xuất, nhập khẩu ch</a:t>
            </a:r>
            <a:r>
              <a:rPr lang="en-US" altLang="en-US" sz="2800" smtClean="0">
                <a:solidFill>
                  <a:srgbClr val="000000"/>
                </a:solidFill>
                <a:latin typeface="Times New Roman" panose="02020603050405020304" pitchFamily="18" charset="0"/>
                <a:cs typeface="Times New Roman" panose="02020603050405020304" pitchFamily="18" charset="0"/>
              </a:rPr>
              <a:t>ỉ </a:t>
            </a:r>
            <a:r>
              <a:rPr lang="vi-VN" altLang="en-US" sz="2800" smtClean="0">
                <a:solidFill>
                  <a:srgbClr val="000000"/>
                </a:solidFill>
                <a:latin typeface="Times New Roman" panose="02020603050405020304" pitchFamily="18" charset="0"/>
                <a:cs typeface="Times New Roman" panose="02020603050405020304" pitchFamily="18" charset="0"/>
              </a:rPr>
              <a:t>dùng để sản xuất, gia công hàng xuất khẩu hoặc phục vụ c</a:t>
            </a:r>
            <a:r>
              <a:rPr lang="en-US" altLang="en-US" sz="2800" smtClean="0">
                <a:solidFill>
                  <a:srgbClr val="000000"/>
                </a:solidFill>
                <a:latin typeface="Times New Roman" panose="02020603050405020304" pitchFamily="18" charset="0"/>
                <a:cs typeface="Times New Roman" panose="02020603050405020304" pitchFamily="18" charset="0"/>
              </a:rPr>
              <a:t>ho </a:t>
            </a:r>
            <a:r>
              <a:rPr lang="vi-VN" altLang="en-US" sz="2800" smtClean="0">
                <a:solidFill>
                  <a:srgbClr val="000000"/>
                </a:solidFill>
                <a:latin typeface="Times New Roman" panose="02020603050405020304" pitchFamily="18" charset="0"/>
                <a:cs typeface="Times New Roman" panose="02020603050405020304" pitchFamily="18" charset="0"/>
              </a:rPr>
              <a:t>việc sản xuất nội bộ của tổ chức, cá nhân không ti</a:t>
            </a:r>
            <a:r>
              <a:rPr lang="en-US" altLang="en-US" sz="2800" smtClean="0">
                <a:solidFill>
                  <a:srgbClr val="000000"/>
                </a:solidFill>
                <a:latin typeface="Times New Roman" panose="02020603050405020304" pitchFamily="18" charset="0"/>
                <a:cs typeface="Times New Roman" panose="02020603050405020304" pitchFamily="18" charset="0"/>
              </a:rPr>
              <a:t>ê</a:t>
            </a:r>
            <a:r>
              <a:rPr lang="vi-VN" altLang="en-US" sz="2800" smtClean="0">
                <a:solidFill>
                  <a:srgbClr val="000000"/>
                </a:solidFill>
                <a:latin typeface="Times New Roman" panose="02020603050405020304" pitchFamily="18" charset="0"/>
                <a:cs typeface="Times New Roman" panose="02020603050405020304" pitchFamily="18" charset="0"/>
              </a:rPr>
              <a:t>u thụ tại thị trường trong nước.</a:t>
            </a:r>
            <a:endParaRPr lang="en-US" altLang="en-US" sz="2800" smtClean="0">
              <a:solidFill>
                <a:srgbClr val="000000"/>
              </a:solidFill>
              <a:latin typeface="Times New Roman" panose="02020603050405020304" pitchFamily="18" charset="0"/>
              <a:cs typeface="Times New Roman" panose="02020603050405020304" pitchFamily="18" charset="0"/>
            </a:endParaRPr>
          </a:p>
        </p:txBody>
      </p:sp>
      <p:sp>
        <p:nvSpPr>
          <p:cNvPr id="67587" name="Title 1"/>
          <p:cNvSpPr txBox="1">
            <a:spLocks/>
          </p:cNvSpPr>
          <p:nvPr/>
        </p:nvSpPr>
        <p:spPr bwMode="auto">
          <a:xfrm>
            <a:off x="455613" y="293688"/>
            <a:ext cx="8913812" cy="914400"/>
          </a:xfrm>
          <a:prstGeom prst="rect">
            <a:avLst/>
          </a:prstGeom>
          <a:noFill/>
          <a:ln w="9525">
            <a:noFill/>
            <a:miter lim="800000"/>
            <a:headEnd/>
            <a:tailEnd/>
          </a:ln>
        </p:spPr>
        <p:txBody>
          <a:bodyPr anchor="ctr"/>
          <a:lstStyle/>
          <a:p>
            <a:pPr defTabSz="912813" eaLnBrk="1" hangingPunct="1"/>
            <a:r>
              <a:rPr lang="en-US" altLang="en-US" sz="2800" b="1">
                <a:solidFill>
                  <a:schemeClr val="accent2"/>
                </a:solidFill>
                <a:latin typeface="Times New Roman" pitchFamily="18" charset="0"/>
                <a:cs typeface="Times New Roman" pitchFamily="18" charset="0"/>
              </a:rPr>
              <a:t>Miễn một số nội dung ghi nhãn bắt buộc (Điều 25)</a:t>
            </a:r>
            <a:endParaRPr lang="en-US" altLang="en-US" sz="2800">
              <a:solidFill>
                <a:schemeClr val="accent2"/>
              </a:solidFill>
              <a:latin typeface="Times New Roman" pitchFamily="18" charset="0"/>
              <a:cs typeface="Times New Roman" pitchFamily="18" charset="0"/>
            </a:endParaRPr>
          </a:p>
        </p:txBody>
      </p:sp>
    </p:spTree>
  </p:cSld>
  <p:clrMapOvr>
    <a:masterClrMapping/>
  </p:clrMapOvr>
  <p:transition spd="med">
    <p:fade/>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Content Placeholder 2"/>
          <p:cNvSpPr>
            <a:spLocks noGrp="1"/>
          </p:cNvSpPr>
          <p:nvPr>
            <p:ph idx="1"/>
          </p:nvPr>
        </p:nvSpPr>
        <p:spPr>
          <a:xfrm>
            <a:off x="400050" y="1524000"/>
            <a:ext cx="9351963" cy="3881438"/>
          </a:xfrm>
        </p:spPr>
        <p:txBody>
          <a:bodyPr/>
          <a:lstStyle/>
          <a:p>
            <a:pPr marL="0" indent="0" algn="just" eaLnBrk="1" hangingPunct="1">
              <a:buFont typeface="Wingdings 3" pitchFamily="18" charset="2"/>
              <a:buNone/>
            </a:pPr>
            <a:r>
              <a:rPr lang="en-US" altLang="en-US" sz="2800" smtClean="0">
                <a:solidFill>
                  <a:srgbClr val="000000"/>
                </a:solidFill>
                <a:latin typeface="Times New Roman" pitchFamily="18" charset="0"/>
                <a:cs typeface="Times New Roman" pitchFamily="18" charset="0"/>
              </a:rPr>
              <a:t>2. </a:t>
            </a:r>
            <a:r>
              <a:rPr lang="vi-VN" altLang="en-US" sz="2800" smtClean="0">
                <a:solidFill>
                  <a:srgbClr val="000000"/>
                </a:solidFill>
                <a:latin typeface="Times New Roman" pitchFamily="18" charset="0"/>
                <a:cs typeface="Times New Roman" pitchFamily="18" charset="0"/>
              </a:rPr>
              <a:t>Ngoài gia vị và thảo mộc, đối với các bao gói nhỏ, có diện tích bề mặt lớn nhất nhỏ hơn 10 cm</a:t>
            </a:r>
            <a:r>
              <a:rPr lang="vi-VN" altLang="en-US" sz="2800" baseline="30000" smtClean="0">
                <a:solidFill>
                  <a:srgbClr val="000000"/>
                </a:solidFill>
                <a:latin typeface="Times New Roman" pitchFamily="18" charset="0"/>
                <a:cs typeface="Times New Roman" pitchFamily="18" charset="0"/>
              </a:rPr>
              <a:t>2</a:t>
            </a:r>
            <a:r>
              <a:rPr lang="vi-VN" altLang="en-US" sz="2800" smtClean="0">
                <a:solidFill>
                  <a:srgbClr val="000000"/>
                </a:solidFill>
                <a:latin typeface="Times New Roman" pitchFamily="18" charset="0"/>
                <a:cs typeface="Times New Roman" pitchFamily="18" charset="0"/>
              </a:rPr>
              <a:t>, miễn áp dụng ghi thành phần cấu tạo, thời hạn sử dụng, hướng dẫn bảo quản, hướng dẫn sử dụng nếu có nhãn phụ hoặc bao bì ngoài đã thể hiện đầy đủ các nội dung đó.</a:t>
            </a:r>
            <a:endParaRPr lang="en-US" altLang="en-US" sz="2800" smtClean="0">
              <a:solidFill>
                <a:srgbClr val="000000"/>
              </a:solidFill>
              <a:latin typeface="Times New Roman" pitchFamily="18" charset="0"/>
              <a:cs typeface="Times New Roman" pitchFamily="18" charset="0"/>
            </a:endParaRPr>
          </a:p>
          <a:p>
            <a:pPr marL="0" indent="0" algn="just" eaLnBrk="1" hangingPunct="1">
              <a:buFont typeface="Wingdings 3" pitchFamily="18" charset="2"/>
              <a:buNone/>
            </a:pPr>
            <a:r>
              <a:rPr lang="en-US" altLang="en-US" sz="2800" smtClean="0">
                <a:solidFill>
                  <a:srgbClr val="000000"/>
                </a:solidFill>
                <a:latin typeface="Times New Roman" pitchFamily="18" charset="0"/>
                <a:cs typeface="Times New Roman" pitchFamily="18" charset="0"/>
              </a:rPr>
              <a:t>3. </a:t>
            </a:r>
            <a:r>
              <a:rPr lang="vi-VN" altLang="en-US" sz="2800" smtClean="0">
                <a:solidFill>
                  <a:srgbClr val="000000"/>
                </a:solidFill>
                <a:latin typeface="Times New Roman" pitchFamily="18" charset="0"/>
                <a:cs typeface="Times New Roman" pitchFamily="18" charset="0"/>
              </a:rPr>
              <a:t>Miễn ghi ngày sản xuất đối với dụng cụ chứa đựng thực phẩm, vật liệu bao gói tiếp xúc trực tiếp với thực phẩm.</a:t>
            </a:r>
            <a:endParaRPr lang="en-US" altLang="en-US" sz="2800" smtClean="0">
              <a:solidFill>
                <a:srgbClr val="000000"/>
              </a:solidFill>
              <a:latin typeface="Times New Roman" pitchFamily="18" charset="0"/>
              <a:cs typeface="Times New Roman" pitchFamily="18" charset="0"/>
            </a:endParaRPr>
          </a:p>
          <a:p>
            <a:pPr marL="0" indent="0" eaLnBrk="1" hangingPunct="1">
              <a:buFont typeface="Wingdings 3" pitchFamily="18" charset="2"/>
              <a:buNone/>
            </a:pPr>
            <a:endParaRPr lang="en-US" altLang="en-US" sz="2800" smtClean="0">
              <a:latin typeface="Times New Roman" pitchFamily="18" charset="0"/>
              <a:cs typeface="Times New Roman" pitchFamily="18" charset="0"/>
            </a:endParaRPr>
          </a:p>
        </p:txBody>
      </p:sp>
      <p:sp>
        <p:nvSpPr>
          <p:cNvPr id="68611" name="Title 1"/>
          <p:cNvSpPr txBox="1">
            <a:spLocks/>
          </p:cNvSpPr>
          <p:nvPr/>
        </p:nvSpPr>
        <p:spPr bwMode="auto">
          <a:xfrm>
            <a:off x="455613" y="293688"/>
            <a:ext cx="8913812" cy="914400"/>
          </a:xfrm>
          <a:prstGeom prst="rect">
            <a:avLst/>
          </a:prstGeom>
          <a:noFill/>
          <a:ln w="9525">
            <a:noFill/>
            <a:miter lim="800000"/>
            <a:headEnd/>
            <a:tailEnd/>
          </a:ln>
        </p:spPr>
        <p:txBody>
          <a:bodyPr anchor="ctr"/>
          <a:lstStyle/>
          <a:p>
            <a:pPr defTabSz="912813" eaLnBrk="1" hangingPunct="1"/>
            <a:r>
              <a:rPr lang="en-US" altLang="en-US" sz="2800" b="1">
                <a:solidFill>
                  <a:schemeClr val="accent2"/>
                </a:solidFill>
                <a:latin typeface="Times New Roman" pitchFamily="18" charset="0"/>
                <a:cs typeface="Times New Roman" pitchFamily="18" charset="0"/>
              </a:rPr>
              <a:t>Miễn một số nội dung ghi nhãn bắt buộc (tiếp...)</a:t>
            </a:r>
            <a:endParaRPr lang="en-US" altLang="en-US" sz="2800">
              <a:solidFill>
                <a:schemeClr val="accent2"/>
              </a:solidFill>
              <a:latin typeface="Times New Roman" pitchFamily="18" charset="0"/>
              <a:cs typeface="Times New Roman" pitchFamily="18" charset="0"/>
            </a:endParaRPr>
          </a:p>
        </p:txBody>
      </p:sp>
    </p:spTree>
  </p:cSld>
  <p:clrMapOvr>
    <a:masterClrMapping/>
  </p:clrMapOvr>
  <p:transition spd="med">
    <p:fade/>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a:xfrm>
            <a:off x="1217613" y="2819400"/>
            <a:ext cx="7543800" cy="1981200"/>
          </a:xfrm>
        </p:spPr>
        <p:txBody>
          <a:bodyPr/>
          <a:lstStyle/>
          <a:p>
            <a:pPr defTabSz="912813" eaLnBrk="1" hangingPunct="1"/>
            <a:r>
              <a:rPr lang="en-US" altLang="en-US" sz="4000" b="1" smtClean="0">
                <a:solidFill>
                  <a:schemeClr val="accent2"/>
                </a:solidFill>
                <a:latin typeface="Times New Roman" pitchFamily="18" charset="0"/>
                <a:cs typeface="Times New Roman" pitchFamily="18" charset="0"/>
              </a:rPr>
              <a:t>QUẢNG CÁO THỰC PHẨM</a:t>
            </a:r>
          </a:p>
        </p:txBody>
      </p:sp>
    </p:spTree>
  </p:cSld>
  <p:clrMapOvr>
    <a:masterClrMapping/>
  </p:clrMapOvr>
  <p:transition spd="med">
    <p:fade/>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Content Placeholder 2"/>
          <p:cNvSpPr>
            <a:spLocks noGrp="1"/>
          </p:cNvSpPr>
          <p:nvPr>
            <p:ph idx="1"/>
          </p:nvPr>
        </p:nvSpPr>
        <p:spPr>
          <a:xfrm>
            <a:off x="455613" y="1752600"/>
            <a:ext cx="9199562" cy="3881438"/>
          </a:xfrm>
        </p:spPr>
        <p:txBody>
          <a:bodyPr/>
          <a:lstStyle/>
          <a:p>
            <a:pPr marL="0" indent="0" algn="just" eaLnBrk="1" hangingPunct="1">
              <a:buFont typeface="Wingdings 3" pitchFamily="18" charset="2"/>
              <a:buNone/>
            </a:pPr>
            <a:r>
              <a:rPr lang="vi-VN" altLang="en-US" sz="2800" dirty="0" smtClean="0">
                <a:solidFill>
                  <a:schemeClr val="tx1"/>
                </a:solidFill>
                <a:latin typeface="Times New Roman" pitchFamily="18" charset="0"/>
                <a:cs typeface="Times New Roman" pitchFamily="18" charset="0"/>
              </a:rPr>
              <a:t>1. Thực phẩm bảo vệ sức khỏe, thực phẩm dinh dưỡng y học, thực phẩm dùng cho chế độ ăn đặc biệt.</a:t>
            </a:r>
            <a:endParaRPr lang="en-US" altLang="en-US" sz="2800" dirty="0" smtClean="0">
              <a:solidFill>
                <a:schemeClr val="tx1"/>
              </a:solidFill>
              <a:latin typeface="Times New Roman" pitchFamily="18" charset="0"/>
              <a:cs typeface="Times New Roman" pitchFamily="18" charset="0"/>
            </a:endParaRPr>
          </a:p>
          <a:p>
            <a:pPr marL="0" indent="0" algn="just" eaLnBrk="1" hangingPunct="1">
              <a:buFont typeface="Wingdings 3" pitchFamily="18" charset="2"/>
              <a:buNone/>
            </a:pPr>
            <a:r>
              <a:rPr lang="vi-VN" altLang="en-US" sz="2800" dirty="0" smtClean="0">
                <a:solidFill>
                  <a:schemeClr val="tx1"/>
                </a:solidFill>
                <a:latin typeface="Times New Roman" pitchFamily="18" charset="0"/>
                <a:cs typeface="Times New Roman" pitchFamily="18" charset="0"/>
              </a:rPr>
              <a:t>2. Sản phẩm dinh dưỡng dùng cho trẻ đến 36 tháng tuổi không thuộc trường hợp cấm quảng cáo quy định tại Điều 7 của Luật quảng cáo.</a:t>
            </a:r>
            <a:endParaRPr lang="en-US" altLang="en-US" sz="2800" dirty="0" smtClean="0">
              <a:solidFill>
                <a:schemeClr val="tx1"/>
              </a:solidFill>
              <a:latin typeface="Times New Roman" pitchFamily="18" charset="0"/>
              <a:cs typeface="Times New Roman" pitchFamily="18" charset="0"/>
            </a:endParaRPr>
          </a:p>
        </p:txBody>
      </p:sp>
      <p:sp>
        <p:nvSpPr>
          <p:cNvPr id="70659" name="Title 1"/>
          <p:cNvSpPr txBox="1">
            <a:spLocks/>
          </p:cNvSpPr>
          <p:nvPr/>
        </p:nvSpPr>
        <p:spPr bwMode="auto">
          <a:xfrm>
            <a:off x="303213" y="457200"/>
            <a:ext cx="9199562" cy="914400"/>
          </a:xfrm>
          <a:prstGeom prst="rect">
            <a:avLst/>
          </a:prstGeom>
          <a:noFill/>
          <a:ln w="9525">
            <a:noFill/>
            <a:miter lim="800000"/>
            <a:headEnd/>
            <a:tailEnd/>
          </a:ln>
        </p:spPr>
        <p:txBody>
          <a:bodyPr anchor="ctr"/>
          <a:lstStyle/>
          <a:p>
            <a:pPr defTabSz="912813" eaLnBrk="1" hangingPunct="1"/>
            <a:r>
              <a:rPr lang="vi-VN" altLang="en-US" sz="2800" b="1">
                <a:solidFill>
                  <a:schemeClr val="accent2"/>
                </a:solidFill>
                <a:latin typeface="Times New Roman" pitchFamily="18" charset="0"/>
                <a:cs typeface="Times New Roman" pitchFamily="18" charset="0"/>
              </a:rPr>
              <a:t>Các thực phẩm phải đăng ký nội dung trước khi quảng cáo</a:t>
            </a:r>
            <a:r>
              <a:rPr lang="en-US" altLang="en-US" sz="2800" b="1">
                <a:solidFill>
                  <a:schemeClr val="accent2"/>
                </a:solidFill>
                <a:latin typeface="Times New Roman" pitchFamily="18" charset="0"/>
                <a:cs typeface="Times New Roman" pitchFamily="18" charset="0"/>
              </a:rPr>
              <a:t> (Điều 26)</a:t>
            </a:r>
            <a:endParaRPr lang="en-US" altLang="en-US" sz="2800">
              <a:solidFill>
                <a:schemeClr val="accent2"/>
              </a:solidFill>
              <a:latin typeface="Times New Roman" pitchFamily="18" charset="0"/>
              <a:cs typeface="Times New Roman" pitchFamily="18" charset="0"/>
            </a:endParaRPr>
          </a:p>
        </p:txBody>
      </p:sp>
    </p:spTree>
  </p:cSld>
  <p:clrMapOvr>
    <a:masterClrMapping/>
  </p:clrMapOvr>
  <p:transition spd="med">
    <p:fade/>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3213" y="1371600"/>
            <a:ext cx="9677400" cy="3881438"/>
          </a:xfrm>
        </p:spPr>
        <p:txBody>
          <a:bodyPr rtlCol="0">
            <a:noAutofit/>
          </a:bodyPr>
          <a:lstStyle/>
          <a:p>
            <a:pPr marL="119063" lvl="1" indent="0" algn="just" defTabSz="457063" eaLnBrk="1" fontAlgn="auto" hangingPunct="1">
              <a:spcAft>
                <a:spcPts val="0"/>
              </a:spcAft>
              <a:buFont typeface="Wingdings 3" charset="2"/>
              <a:buNone/>
              <a:defRPr/>
            </a:pPr>
            <a:r>
              <a:rPr lang="vi-VN" sz="2601" dirty="0">
                <a:solidFill>
                  <a:schemeClr val="tx1"/>
                </a:solidFill>
                <a:latin typeface="Times New Roman" panose="02020603050405020304" pitchFamily="18" charset="0"/>
                <a:cs typeface="Times New Roman" panose="02020603050405020304" pitchFamily="18" charset="0"/>
              </a:rPr>
              <a:t>Việc đăng ký nội dung quảng cáo thực phẩm ngoài việc phải tuân thủ các quy định của pháp luật về quảng cáo còn phải tuân thủ các quy định sau:</a:t>
            </a:r>
            <a:endParaRPr lang="en-US" sz="2601" dirty="0">
              <a:solidFill>
                <a:schemeClr val="tx1"/>
              </a:solidFill>
              <a:latin typeface="Times New Roman" panose="02020603050405020304" pitchFamily="18" charset="0"/>
              <a:cs typeface="Times New Roman" panose="02020603050405020304" pitchFamily="18" charset="0"/>
            </a:endParaRPr>
          </a:p>
          <a:p>
            <a:pPr marL="119063" lvl="1" indent="0" algn="just" defTabSz="457063" eaLnBrk="1" fontAlgn="auto" hangingPunct="1">
              <a:spcAft>
                <a:spcPts val="0"/>
              </a:spcAft>
              <a:buFont typeface="Wingdings 3" charset="2"/>
              <a:buNone/>
              <a:defRPr/>
            </a:pPr>
            <a:r>
              <a:rPr lang="vi-VN" sz="2601" dirty="0">
                <a:solidFill>
                  <a:schemeClr val="tx1"/>
                </a:solidFill>
                <a:latin typeface="Times New Roman" panose="02020603050405020304" pitchFamily="18" charset="0"/>
                <a:cs typeface="Times New Roman" panose="02020603050405020304" pitchFamily="18" charset="0"/>
              </a:rPr>
              <a:t>1. Trước khi quảng cáo, tổ chức, cá nhân có sản phẩm quảng cáo phải đăng ký nội dung quảng cáo với cơ quan cấp Giấy tiếp nhận bản đăng ký công bố sản phẩm theo quy định hiện hành.</a:t>
            </a:r>
            <a:endParaRPr lang="en-US" sz="2601" dirty="0">
              <a:solidFill>
                <a:schemeClr val="tx1"/>
              </a:solidFill>
              <a:latin typeface="Times New Roman" panose="02020603050405020304" pitchFamily="18" charset="0"/>
              <a:cs typeface="Times New Roman" panose="02020603050405020304" pitchFamily="18" charset="0"/>
            </a:endParaRPr>
          </a:p>
          <a:p>
            <a:pPr marL="119063" lvl="1" indent="0" algn="just" defTabSz="457063" eaLnBrk="1" fontAlgn="auto" hangingPunct="1">
              <a:spcAft>
                <a:spcPts val="0"/>
              </a:spcAft>
              <a:buFont typeface="Wingdings 3" charset="2"/>
              <a:buNone/>
              <a:defRPr/>
            </a:pPr>
            <a:r>
              <a:rPr lang="vi-VN" sz="2601" dirty="0">
                <a:solidFill>
                  <a:schemeClr val="tx1"/>
                </a:solidFill>
                <a:latin typeface="Times New Roman" panose="02020603050405020304" pitchFamily="18" charset="0"/>
                <a:cs typeface="Times New Roman" panose="02020603050405020304" pitchFamily="18" charset="0"/>
              </a:rPr>
              <a:t>2. Nội dung quảng cáo phải phù hợp với công dụng, tác dụng của sản phẩm đã được công bố trong bản công bố sản phẩm. Không sử dụng hình ảnh, thiết bị, trang phục, tên, thư tín của các đơn vị, cơ sở y tế, bác sỹ, dược sỹ, nhân viên y tế, thư cảm ơn của người bệnh, bài viết của bác sỹ, dược sỹ, nhân viên y tế để quảng cáo thực phẩm.</a:t>
            </a:r>
            <a:endParaRPr lang="en-US" sz="2601" dirty="0">
              <a:solidFill>
                <a:schemeClr val="tx1"/>
              </a:solidFill>
              <a:latin typeface="Times New Roman" panose="02020603050405020304" pitchFamily="18" charset="0"/>
              <a:cs typeface="Times New Roman" panose="02020603050405020304" pitchFamily="18" charset="0"/>
            </a:endParaRPr>
          </a:p>
        </p:txBody>
      </p:sp>
      <p:sp>
        <p:nvSpPr>
          <p:cNvPr id="71683" name="Title 1"/>
          <p:cNvSpPr txBox="1">
            <a:spLocks/>
          </p:cNvSpPr>
          <p:nvPr/>
        </p:nvSpPr>
        <p:spPr bwMode="auto">
          <a:xfrm>
            <a:off x="455613" y="228600"/>
            <a:ext cx="9199562" cy="914400"/>
          </a:xfrm>
          <a:prstGeom prst="rect">
            <a:avLst/>
          </a:prstGeom>
          <a:noFill/>
          <a:ln w="9525">
            <a:noFill/>
            <a:miter lim="800000"/>
            <a:headEnd/>
            <a:tailEnd/>
          </a:ln>
        </p:spPr>
        <p:txBody>
          <a:bodyPr anchor="ctr"/>
          <a:lstStyle/>
          <a:p>
            <a:pPr defTabSz="912813" eaLnBrk="1" hangingPunct="1"/>
            <a:r>
              <a:rPr lang="en-US" altLang="en-US" sz="2800" b="1">
                <a:solidFill>
                  <a:schemeClr val="accent2"/>
                </a:solidFill>
                <a:latin typeface="Times New Roman" pitchFamily="18" charset="0"/>
                <a:cs typeface="Times New Roman" pitchFamily="18" charset="0"/>
              </a:rPr>
              <a:t>Đăng ký nội dung quảng cáo thực phẩm (Điều 27)</a:t>
            </a:r>
            <a:endParaRPr lang="en-US" altLang="en-US" sz="2800">
              <a:solidFill>
                <a:schemeClr val="accent2"/>
              </a:solidFill>
              <a:latin typeface="Times New Roman" pitchFamily="18" charset="0"/>
              <a:cs typeface="Times New Roman" pitchFamily="18" charset="0"/>
            </a:endParaRPr>
          </a:p>
        </p:txBody>
      </p:sp>
    </p:spTree>
  </p:cSld>
  <p:clrMapOvr>
    <a:masterClrMapping/>
  </p:clrMapOvr>
  <p:transition spd="med">
    <p:fade/>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Content Placeholder 2"/>
          <p:cNvSpPr>
            <a:spLocks noGrp="1"/>
          </p:cNvSpPr>
          <p:nvPr>
            <p:ph idx="1"/>
          </p:nvPr>
        </p:nvSpPr>
        <p:spPr>
          <a:xfrm>
            <a:off x="303213" y="1295400"/>
            <a:ext cx="9677400" cy="3881438"/>
          </a:xfrm>
        </p:spPr>
        <p:txBody>
          <a:bodyPr/>
          <a:lstStyle/>
          <a:p>
            <a:pPr marL="0" indent="0" algn="just" eaLnBrk="1" hangingPunct="1">
              <a:buFont typeface="Wingdings 3" pitchFamily="18" charset="2"/>
              <a:buNone/>
            </a:pPr>
            <a:r>
              <a:rPr lang="vi-VN" altLang="en-US" sz="2800" smtClean="0">
                <a:solidFill>
                  <a:schemeClr val="tx1"/>
                </a:solidFill>
                <a:latin typeface="Times New Roman" pitchFamily="18" charset="0"/>
                <a:cs typeface="Times New Roman" pitchFamily="18" charset="0"/>
              </a:rPr>
              <a:t>4. Hồ sơ đăng ký xác nhận nội dung quảng cáo gồm:</a:t>
            </a:r>
            <a:endParaRPr lang="en-US" altLang="en-US" sz="2800" smtClean="0">
              <a:solidFill>
                <a:schemeClr val="tx1"/>
              </a:solidFill>
              <a:latin typeface="Times New Roman" pitchFamily="18" charset="0"/>
              <a:cs typeface="Times New Roman" pitchFamily="18" charset="0"/>
            </a:endParaRPr>
          </a:p>
          <a:p>
            <a:pPr marL="0" indent="0" algn="just" eaLnBrk="1" hangingPunct="1">
              <a:buFont typeface="Wingdings 3" pitchFamily="18" charset="2"/>
              <a:buNone/>
            </a:pPr>
            <a:r>
              <a:rPr lang="vi-VN" altLang="en-US" sz="2800" smtClean="0">
                <a:solidFill>
                  <a:schemeClr val="tx1"/>
                </a:solidFill>
                <a:latin typeface="Times New Roman" pitchFamily="18" charset="0"/>
                <a:cs typeface="Times New Roman" pitchFamily="18" charset="0"/>
              </a:rPr>
              <a:t>a) Đơn đăng ký xác nhận nội dung quảng cáo theo M</a:t>
            </a:r>
            <a:r>
              <a:rPr lang="en-US" altLang="en-US" sz="2800" smtClean="0">
                <a:solidFill>
                  <a:schemeClr val="tx1"/>
                </a:solidFill>
                <a:latin typeface="Times New Roman" pitchFamily="18" charset="0"/>
                <a:cs typeface="Times New Roman" pitchFamily="18" charset="0"/>
              </a:rPr>
              <a:t>ẫ</a:t>
            </a:r>
            <a:r>
              <a:rPr lang="vi-VN" altLang="en-US" sz="2800" smtClean="0">
                <a:solidFill>
                  <a:schemeClr val="tx1"/>
                </a:solidFill>
                <a:latin typeface="Times New Roman" pitchFamily="18" charset="0"/>
                <a:cs typeface="Times New Roman" pitchFamily="18" charset="0"/>
              </a:rPr>
              <a:t>u số 10 Phụ lục I ban hành kèm theo Nghị định này;</a:t>
            </a:r>
            <a:endParaRPr lang="en-US" altLang="en-US" sz="2800" smtClean="0">
              <a:solidFill>
                <a:schemeClr val="tx1"/>
              </a:solidFill>
              <a:latin typeface="Times New Roman" pitchFamily="18" charset="0"/>
              <a:cs typeface="Times New Roman" pitchFamily="18" charset="0"/>
            </a:endParaRPr>
          </a:p>
          <a:p>
            <a:pPr marL="0" indent="0" algn="just" eaLnBrk="1" hangingPunct="1">
              <a:buFont typeface="Wingdings 3" pitchFamily="18" charset="2"/>
              <a:buNone/>
            </a:pPr>
            <a:r>
              <a:rPr lang="vi-VN" altLang="en-US" sz="2800" smtClean="0">
                <a:solidFill>
                  <a:schemeClr val="tx1"/>
                </a:solidFill>
                <a:latin typeface="Times New Roman" pitchFamily="18" charset="0"/>
                <a:cs typeface="Times New Roman" pitchFamily="18" charset="0"/>
              </a:rPr>
              <a:t>b) Giấy tiếp nhận đăng ký bản công bố sản phẩm và Bản công bố sản phẩm đã được cơ quan có thẩm quyền xác nhận (bản sao có xác nhận của tổ chức, cá nhân);</a:t>
            </a:r>
            <a:endParaRPr lang="en-US" altLang="en-US" sz="2800" smtClean="0">
              <a:solidFill>
                <a:schemeClr val="tx1"/>
              </a:solidFill>
              <a:latin typeface="Times New Roman" pitchFamily="18" charset="0"/>
              <a:cs typeface="Times New Roman" pitchFamily="18" charset="0"/>
            </a:endParaRPr>
          </a:p>
          <a:p>
            <a:pPr marL="0" indent="0" algn="just" eaLnBrk="1" hangingPunct="1">
              <a:buFont typeface="Wingdings 3" pitchFamily="18" charset="2"/>
              <a:buNone/>
            </a:pPr>
            <a:r>
              <a:rPr lang="vi-VN" altLang="en-US" sz="2800" smtClean="0">
                <a:solidFill>
                  <a:schemeClr val="tx1"/>
                </a:solidFill>
                <a:latin typeface="Times New Roman" pitchFamily="18" charset="0"/>
                <a:cs typeface="Times New Roman" pitchFamily="18" charset="0"/>
              </a:rPr>
              <a:t>c) M</a:t>
            </a:r>
            <a:r>
              <a:rPr lang="en-US" altLang="en-US" sz="2800" smtClean="0">
                <a:solidFill>
                  <a:schemeClr val="tx1"/>
                </a:solidFill>
                <a:latin typeface="Times New Roman" pitchFamily="18" charset="0"/>
                <a:cs typeface="Times New Roman" pitchFamily="18" charset="0"/>
              </a:rPr>
              <a:t>ẫ</a:t>
            </a:r>
            <a:r>
              <a:rPr lang="vi-VN" altLang="en-US" sz="2800" smtClean="0">
                <a:solidFill>
                  <a:schemeClr val="tx1"/>
                </a:solidFill>
                <a:latin typeface="Times New Roman" pitchFamily="18" charset="0"/>
                <a:cs typeface="Times New Roman" pitchFamily="18" charset="0"/>
              </a:rPr>
              <a:t>u nhãn sản phẩm (bản có xác nhận của tổ chức, cá nhân);</a:t>
            </a:r>
            <a:endParaRPr lang="en-US" altLang="en-US" sz="2800" smtClean="0">
              <a:solidFill>
                <a:schemeClr val="tx1"/>
              </a:solidFill>
              <a:latin typeface="Times New Roman" pitchFamily="18" charset="0"/>
              <a:cs typeface="Times New Roman" pitchFamily="18" charset="0"/>
            </a:endParaRPr>
          </a:p>
          <a:p>
            <a:pPr marL="0" indent="0" algn="just" eaLnBrk="1" hangingPunct="1">
              <a:buFont typeface="Wingdings 3" pitchFamily="18" charset="2"/>
              <a:buNone/>
            </a:pPr>
            <a:endParaRPr lang="en-US" altLang="en-US" sz="2800" smtClean="0">
              <a:solidFill>
                <a:schemeClr val="tx1"/>
              </a:solidFill>
              <a:latin typeface="Times New Roman" pitchFamily="18" charset="0"/>
              <a:cs typeface="Times New Roman" pitchFamily="18" charset="0"/>
            </a:endParaRPr>
          </a:p>
        </p:txBody>
      </p:sp>
      <p:sp>
        <p:nvSpPr>
          <p:cNvPr id="72707" name="Title 1"/>
          <p:cNvSpPr txBox="1">
            <a:spLocks/>
          </p:cNvSpPr>
          <p:nvPr/>
        </p:nvSpPr>
        <p:spPr bwMode="auto">
          <a:xfrm>
            <a:off x="455613" y="228600"/>
            <a:ext cx="9199562" cy="914400"/>
          </a:xfrm>
          <a:prstGeom prst="rect">
            <a:avLst/>
          </a:prstGeom>
          <a:noFill/>
          <a:ln w="9525">
            <a:noFill/>
            <a:miter lim="800000"/>
            <a:headEnd/>
            <a:tailEnd/>
          </a:ln>
        </p:spPr>
        <p:txBody>
          <a:bodyPr anchor="ctr"/>
          <a:lstStyle/>
          <a:p>
            <a:pPr defTabSz="912813" eaLnBrk="1" hangingPunct="1"/>
            <a:r>
              <a:rPr lang="en-US" altLang="en-US" sz="2800" b="1">
                <a:solidFill>
                  <a:schemeClr val="accent2"/>
                </a:solidFill>
                <a:latin typeface="Times New Roman" pitchFamily="18" charset="0"/>
                <a:cs typeface="Times New Roman" pitchFamily="18" charset="0"/>
              </a:rPr>
              <a:t>Đăng ký nội dung quảng cáo thực phẩm (</a:t>
            </a:r>
            <a:r>
              <a:rPr lang="en-US" sz="2800" b="1">
                <a:solidFill>
                  <a:schemeClr val="accent2"/>
                </a:solidFill>
                <a:latin typeface="Times New Roman" pitchFamily="18" charset="0"/>
                <a:cs typeface="Times New Roman" pitchFamily="18" charset="0"/>
              </a:rPr>
              <a:t>tiếp...)</a:t>
            </a:r>
            <a:endParaRPr lang="en-US" altLang="en-US" sz="2800">
              <a:solidFill>
                <a:schemeClr val="accent2"/>
              </a:solidFill>
              <a:latin typeface="Times New Roman" pitchFamily="18" charset="0"/>
              <a:cs typeface="Times New Roman" pitchFamily="18" charset="0"/>
            </a:endParaRPr>
          </a:p>
        </p:txBody>
      </p:sp>
    </p:spTree>
  </p:cSld>
  <p:clrMapOvr>
    <a:masterClrMapping/>
  </p:clrMapOvr>
  <p:transition spd="med">
    <p:fade/>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Content Placeholder 2"/>
          <p:cNvSpPr>
            <a:spLocks noGrp="1"/>
          </p:cNvSpPr>
          <p:nvPr>
            <p:ph idx="1"/>
          </p:nvPr>
        </p:nvSpPr>
        <p:spPr>
          <a:xfrm>
            <a:off x="303213" y="1143000"/>
            <a:ext cx="9677400" cy="5410200"/>
          </a:xfrm>
        </p:spPr>
        <p:txBody>
          <a:bodyPr rtlCol="0">
            <a:normAutofit lnSpcReduction="10000"/>
          </a:bodyPr>
          <a:lstStyle/>
          <a:p>
            <a:pPr marL="0" indent="0" algn="just" eaLnBrk="1" hangingPunct="1">
              <a:buFont typeface="Wingdings 3" pitchFamily="18" charset="2"/>
              <a:buNone/>
              <a:defRPr/>
            </a:pPr>
            <a:r>
              <a:rPr lang="vi-VN" altLang="en-US" sz="2800" dirty="0" smtClean="0">
                <a:solidFill>
                  <a:schemeClr val="tx1"/>
                </a:solidFill>
                <a:latin typeface="Times New Roman" panose="02020603050405020304" pitchFamily="18" charset="0"/>
                <a:cs typeface="Times New Roman" panose="02020603050405020304" pitchFamily="18" charset="0"/>
              </a:rPr>
              <a:t>d) Đối với quảng cáo trên báo nói, báo hình thì phải có kịch bản dự kiến quảng cáo và nội dung dự kiến quảng cáo ghi trong đĩa hình, đĩa âm thanh; đối với quảng cáo trên các phương tiện khác th</a:t>
            </a:r>
            <a:r>
              <a:rPr lang="en-US" altLang="en-US" sz="2800" dirty="0" smtClean="0">
                <a:solidFill>
                  <a:schemeClr val="tx1"/>
                </a:solidFill>
                <a:latin typeface="Times New Roman" panose="02020603050405020304" pitchFamily="18" charset="0"/>
                <a:cs typeface="Times New Roman" panose="02020603050405020304" pitchFamily="18" charset="0"/>
              </a:rPr>
              <a:t>ì </a:t>
            </a:r>
            <a:r>
              <a:rPr lang="vi-VN" altLang="en-US" sz="2800" dirty="0" smtClean="0">
                <a:solidFill>
                  <a:schemeClr val="tx1"/>
                </a:solidFill>
                <a:latin typeface="Times New Roman" panose="02020603050405020304" pitchFamily="18" charset="0"/>
                <a:cs typeface="Times New Roman" panose="02020603050405020304" pitchFamily="18" charset="0"/>
              </a:rPr>
              <a:t>phải có ma két (mẫu nội dung) dự ki</a:t>
            </a:r>
            <a:r>
              <a:rPr lang="en-US" altLang="en-US" sz="2800" dirty="0" smtClean="0">
                <a:solidFill>
                  <a:schemeClr val="tx1"/>
                </a:solidFill>
                <a:latin typeface="Times New Roman" panose="02020603050405020304" pitchFamily="18" charset="0"/>
                <a:cs typeface="Times New Roman" panose="02020603050405020304" pitchFamily="18" charset="0"/>
              </a:rPr>
              <a:t>ế</a:t>
            </a:r>
            <a:r>
              <a:rPr lang="vi-VN" altLang="en-US" sz="2800" dirty="0" smtClean="0">
                <a:solidFill>
                  <a:schemeClr val="tx1"/>
                </a:solidFill>
                <a:latin typeface="Times New Roman" panose="02020603050405020304" pitchFamily="18" charset="0"/>
                <a:cs typeface="Times New Roman" panose="02020603050405020304" pitchFamily="18" charset="0"/>
              </a:rPr>
              <a:t>n quảng cáo (bản có xác nhận của tổ chức, cá nhân);</a:t>
            </a:r>
            <a:endParaRPr lang="en-US" altLang="en-US" sz="2800" dirty="0" smtClean="0">
              <a:solidFill>
                <a:schemeClr val="tx1"/>
              </a:solidFill>
              <a:latin typeface="Times New Roman" panose="02020603050405020304" pitchFamily="18" charset="0"/>
              <a:cs typeface="Times New Roman" panose="02020603050405020304" pitchFamily="18" charset="0"/>
            </a:endParaRPr>
          </a:p>
          <a:p>
            <a:pPr marL="0" indent="0" algn="just" eaLnBrk="1" hangingPunct="1">
              <a:buFont typeface="Wingdings 3" pitchFamily="18" charset="2"/>
              <a:buNone/>
              <a:defRPr/>
            </a:pPr>
            <a:r>
              <a:rPr lang="vi-VN" altLang="en-US" sz="2800" dirty="0" smtClean="0">
                <a:solidFill>
                  <a:schemeClr val="tx1"/>
                </a:solidFill>
                <a:latin typeface="Times New Roman" panose="02020603050405020304" pitchFamily="18" charset="0"/>
                <a:cs typeface="Times New Roman" panose="02020603050405020304" pitchFamily="18" charset="0"/>
              </a:rPr>
              <a:t>đ) Đối với nội dung quảng cáo ngoài công dụng, tính năng của sản phẩm ghi trong bản công bố sản phẩm thì phải có tài liệu khoa học chứng minh (bản sao có xác nhận của tổ chức, cá nhân);</a:t>
            </a:r>
            <a:endParaRPr lang="en-US" altLang="en-US" sz="2800" dirty="0" smtClean="0">
              <a:solidFill>
                <a:schemeClr val="tx1"/>
              </a:solidFill>
              <a:latin typeface="Times New Roman" panose="02020603050405020304" pitchFamily="18" charset="0"/>
              <a:cs typeface="Times New Roman" panose="02020603050405020304" pitchFamily="18" charset="0"/>
            </a:endParaRPr>
          </a:p>
          <a:p>
            <a:pPr marL="0" indent="0" algn="just" eaLnBrk="1" hangingPunct="1">
              <a:buFont typeface="Wingdings 3" pitchFamily="18" charset="2"/>
              <a:buNone/>
              <a:defRPr/>
            </a:pPr>
            <a:r>
              <a:rPr lang="vi-VN" altLang="en-US" sz="2800" dirty="0" smtClean="0">
                <a:solidFill>
                  <a:schemeClr val="tx1"/>
                </a:solidFill>
                <a:latin typeface="Times New Roman" panose="02020603050405020304" pitchFamily="18" charset="0"/>
                <a:cs typeface="Times New Roman" panose="02020603050405020304" pitchFamily="18" charset="0"/>
              </a:rPr>
              <a:t>Các tài liệu trong hồ sơ đăng ký xác nhận nội dung quảng cáo phải được thể hiện bằng tiếng Việt; trường hợp có tài liệu bằng tiếng nước ngoài th</a:t>
            </a:r>
            <a:r>
              <a:rPr lang="en-US" altLang="en-US" sz="2800" dirty="0" smtClean="0">
                <a:solidFill>
                  <a:schemeClr val="tx1"/>
                </a:solidFill>
                <a:latin typeface="Times New Roman" panose="02020603050405020304" pitchFamily="18" charset="0"/>
                <a:cs typeface="Times New Roman" panose="02020603050405020304" pitchFamily="18" charset="0"/>
              </a:rPr>
              <a:t>ì </a:t>
            </a:r>
            <a:r>
              <a:rPr lang="vi-VN" altLang="en-US" sz="2800" dirty="0" smtClean="0">
                <a:solidFill>
                  <a:schemeClr val="tx1"/>
                </a:solidFill>
                <a:latin typeface="Times New Roman" panose="02020603050405020304" pitchFamily="18" charset="0"/>
                <a:cs typeface="Times New Roman" panose="02020603050405020304" pitchFamily="18" charset="0"/>
              </a:rPr>
              <a:t>phải được dịch sang tiếng Việt và được công chứng.</a:t>
            </a:r>
            <a:endParaRPr lang="en-US" altLang="en-US" sz="2800" dirty="0" smtClean="0">
              <a:solidFill>
                <a:schemeClr val="tx1"/>
              </a:solidFill>
              <a:latin typeface="Times New Roman" panose="02020603050405020304" pitchFamily="18" charset="0"/>
              <a:cs typeface="Times New Roman" panose="02020603050405020304" pitchFamily="18" charset="0"/>
            </a:endParaRPr>
          </a:p>
        </p:txBody>
      </p:sp>
      <p:sp>
        <p:nvSpPr>
          <p:cNvPr id="73731" name="Title 1"/>
          <p:cNvSpPr txBox="1">
            <a:spLocks/>
          </p:cNvSpPr>
          <p:nvPr/>
        </p:nvSpPr>
        <p:spPr bwMode="auto">
          <a:xfrm>
            <a:off x="455613" y="228600"/>
            <a:ext cx="9199562" cy="914400"/>
          </a:xfrm>
          <a:prstGeom prst="rect">
            <a:avLst/>
          </a:prstGeom>
          <a:noFill/>
          <a:ln w="9525">
            <a:noFill/>
            <a:miter lim="800000"/>
            <a:headEnd/>
            <a:tailEnd/>
          </a:ln>
        </p:spPr>
        <p:txBody>
          <a:bodyPr anchor="ctr"/>
          <a:lstStyle/>
          <a:p>
            <a:pPr defTabSz="912813" eaLnBrk="1" hangingPunct="1"/>
            <a:r>
              <a:rPr lang="en-US" altLang="en-US" sz="2800" b="1">
                <a:solidFill>
                  <a:schemeClr val="accent2"/>
                </a:solidFill>
                <a:latin typeface="Times New Roman" pitchFamily="18" charset="0"/>
                <a:cs typeface="Times New Roman" pitchFamily="18" charset="0"/>
              </a:rPr>
              <a:t>Đăng ký nội dung quảng cáo thực phẩm (tiếp...)</a:t>
            </a:r>
            <a:endParaRPr lang="en-US" altLang="en-US" sz="2800">
              <a:solidFill>
                <a:schemeClr val="accent2"/>
              </a:solidFill>
              <a:latin typeface="Times New Roman" pitchFamily="18" charset="0"/>
              <a:cs typeface="Times New Roman" pitchFamily="18" charset="0"/>
            </a:endParaRPr>
          </a:p>
        </p:txBody>
      </p:sp>
    </p:spTree>
  </p:cSld>
  <p:clrMapOvr>
    <a:masterClrMapping/>
  </p:clrMapOvr>
  <p:transition spd="med">
    <p:fade/>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1788" y="1176338"/>
            <a:ext cx="9448800" cy="5410200"/>
          </a:xfrm>
        </p:spPr>
        <p:txBody>
          <a:bodyPr rtlCol="0">
            <a:noAutofit/>
          </a:bodyPr>
          <a:lstStyle/>
          <a:p>
            <a:pPr marL="0" indent="0" algn="just" defTabSz="457063" eaLnBrk="1" fontAlgn="auto" hangingPunct="1">
              <a:spcAft>
                <a:spcPts val="0"/>
              </a:spcAft>
              <a:buFont typeface="Wingdings 3" charset="2"/>
              <a:buNone/>
              <a:defRPr/>
            </a:pPr>
            <a:r>
              <a:rPr lang="vi-VN" sz="2800" dirty="0">
                <a:solidFill>
                  <a:schemeClr val="tx1"/>
                </a:solidFill>
                <a:latin typeface="Times New Roman" panose="02020603050405020304" pitchFamily="18" charset="0"/>
                <a:cs typeface="Times New Roman" panose="02020603050405020304" pitchFamily="18" charset="0"/>
              </a:rPr>
              <a:t>5. Thủ tục cấp Giấy xác nhận nội dung quảng cáo:</a:t>
            </a:r>
            <a:endParaRPr lang="en-US" sz="2800" dirty="0">
              <a:solidFill>
                <a:schemeClr val="tx1"/>
              </a:solidFill>
              <a:latin typeface="Times New Roman" panose="02020603050405020304" pitchFamily="18" charset="0"/>
              <a:cs typeface="Times New Roman" panose="02020603050405020304" pitchFamily="18" charset="0"/>
            </a:endParaRPr>
          </a:p>
          <a:p>
            <a:pPr marL="0" indent="0" algn="just" defTabSz="457063" eaLnBrk="1" fontAlgn="auto" hangingPunct="1">
              <a:spcAft>
                <a:spcPts val="0"/>
              </a:spcAft>
              <a:buFont typeface="Wingdings 3" charset="2"/>
              <a:buNone/>
              <a:defRPr/>
            </a:pPr>
            <a:r>
              <a:rPr lang="en-US" sz="2800" dirty="0" smtClean="0">
                <a:solidFill>
                  <a:schemeClr val="tx1"/>
                </a:solidFill>
                <a:latin typeface="Times New Roman" panose="02020603050405020304" pitchFamily="18" charset="0"/>
                <a:cs typeface="Times New Roman" panose="02020603050405020304" pitchFamily="18" charset="0"/>
              </a:rPr>
              <a:t>a) </a:t>
            </a:r>
            <a:r>
              <a:rPr lang="vi-VN" sz="2800" dirty="0" smtClean="0">
                <a:solidFill>
                  <a:schemeClr val="tx1"/>
                </a:solidFill>
                <a:latin typeface="Times New Roman" panose="02020603050405020304" pitchFamily="18" charset="0"/>
                <a:cs typeface="Times New Roman" panose="02020603050405020304" pitchFamily="18" charset="0"/>
              </a:rPr>
              <a:t>Tổ </a:t>
            </a:r>
            <a:r>
              <a:rPr lang="vi-VN" sz="2800" dirty="0">
                <a:solidFill>
                  <a:schemeClr val="tx1"/>
                </a:solidFill>
                <a:latin typeface="Times New Roman" panose="02020603050405020304" pitchFamily="18" charset="0"/>
                <a:cs typeface="Times New Roman" panose="02020603050405020304" pitchFamily="18" charset="0"/>
              </a:rPr>
              <a:t>chức, cá nhân có sản phẩm quảng cáo gửi hồ sơ đăng ký xác nhận nội dung quảng cáo đến cơ quan cấp Giấy tiếp nhận đăng ký bản công bố sản phẩm</a:t>
            </a:r>
            <a:r>
              <a:rPr lang="vi-VN" sz="2800" dirty="0" smtClean="0">
                <a:solidFill>
                  <a:schemeClr val="tx1"/>
                </a:solidFill>
                <a:latin typeface="Times New Roman" panose="02020603050405020304" pitchFamily="18" charset="0"/>
                <a:cs typeface="Times New Roman" panose="02020603050405020304" pitchFamily="18" charset="0"/>
              </a:rPr>
              <a:t>;</a:t>
            </a:r>
            <a:endParaRPr lang="en-US" sz="2800" dirty="0" smtClean="0">
              <a:solidFill>
                <a:schemeClr val="tx1"/>
              </a:solidFill>
              <a:latin typeface="Times New Roman" panose="02020603050405020304" pitchFamily="18" charset="0"/>
              <a:cs typeface="Times New Roman" panose="02020603050405020304" pitchFamily="18" charset="0"/>
            </a:endParaRPr>
          </a:p>
          <a:p>
            <a:pPr marL="0" indent="0" algn="just" defTabSz="457063" eaLnBrk="1" fontAlgn="auto" hangingPunct="1">
              <a:spcAft>
                <a:spcPts val="0"/>
              </a:spcAft>
              <a:buFont typeface="Wingdings 3" charset="2"/>
              <a:buNone/>
              <a:defRPr/>
            </a:pPr>
            <a:r>
              <a:rPr lang="vi-VN" sz="2800" dirty="0">
                <a:solidFill>
                  <a:schemeClr val="tx1"/>
                </a:solidFill>
                <a:latin typeface="Times New Roman" panose="02020603050405020304" pitchFamily="18" charset="0"/>
                <a:cs typeface="Times New Roman" panose="02020603050405020304" pitchFamily="18" charset="0"/>
              </a:rPr>
              <a:t>b) Trong thời hạn 10 ngày làm việc, kể từ ngày nhận đủ hồ sơ hợp lệ, cơ quan tiếp nhận hồ sơ có trách nhiệm xem xét hồ sơ và trả kết quả theo M</a:t>
            </a:r>
            <a:r>
              <a:rPr lang="en-US" sz="2800" dirty="0">
                <a:solidFill>
                  <a:schemeClr val="tx1"/>
                </a:solidFill>
                <a:latin typeface="Times New Roman" panose="02020603050405020304" pitchFamily="18" charset="0"/>
                <a:cs typeface="Times New Roman" panose="02020603050405020304" pitchFamily="18" charset="0"/>
              </a:rPr>
              <a:t>ẫ</a:t>
            </a:r>
            <a:r>
              <a:rPr lang="vi-VN" sz="2800" dirty="0">
                <a:solidFill>
                  <a:schemeClr val="tx1"/>
                </a:solidFill>
                <a:latin typeface="Times New Roman" panose="02020603050405020304" pitchFamily="18" charset="0"/>
                <a:cs typeface="Times New Roman" panose="02020603050405020304" pitchFamily="18" charset="0"/>
              </a:rPr>
              <a:t>u số 11 Phụ lục I ban hành kèm theo Nghị định này. Thời hạn này được tính từ ngày đóng dấu đến của cơ quan tiếp nhận hồ sơ nếu hồ sơ được gửi qua đường bưu điện hoặc ngày hồ sơ hoàn chỉnh được tiếp nhận trên hệ thống dịch vụ công trực tuyến.</a:t>
            </a:r>
            <a:endParaRPr lang="en-US" sz="2800" dirty="0">
              <a:solidFill>
                <a:schemeClr val="tx1"/>
              </a:solidFill>
              <a:latin typeface="Times New Roman" panose="02020603050405020304" pitchFamily="18" charset="0"/>
              <a:cs typeface="Times New Roman" panose="02020603050405020304" pitchFamily="18" charset="0"/>
            </a:endParaRPr>
          </a:p>
          <a:p>
            <a:pPr marL="514350" indent="-514350" algn="just" defTabSz="457063" eaLnBrk="1" fontAlgn="auto" hangingPunct="1">
              <a:spcAft>
                <a:spcPts val="0"/>
              </a:spcAft>
              <a:buFont typeface="Wingdings 3" charset="2"/>
              <a:buAutoNum type="alphaLcParenR"/>
              <a:defRPr/>
            </a:pP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74755" name="Title 1"/>
          <p:cNvSpPr txBox="1">
            <a:spLocks/>
          </p:cNvSpPr>
          <p:nvPr/>
        </p:nvSpPr>
        <p:spPr bwMode="auto">
          <a:xfrm>
            <a:off x="455613" y="228600"/>
            <a:ext cx="9199562" cy="914400"/>
          </a:xfrm>
          <a:prstGeom prst="rect">
            <a:avLst/>
          </a:prstGeom>
          <a:noFill/>
          <a:ln w="9525">
            <a:noFill/>
            <a:miter lim="800000"/>
            <a:headEnd/>
            <a:tailEnd/>
          </a:ln>
        </p:spPr>
        <p:txBody>
          <a:bodyPr anchor="ctr"/>
          <a:lstStyle/>
          <a:p>
            <a:pPr defTabSz="912813" eaLnBrk="1" hangingPunct="1"/>
            <a:r>
              <a:rPr lang="en-US" altLang="en-US" sz="2800" b="1">
                <a:solidFill>
                  <a:schemeClr val="accent2"/>
                </a:solidFill>
                <a:latin typeface="Times New Roman" pitchFamily="18" charset="0"/>
                <a:cs typeface="Times New Roman" pitchFamily="18" charset="0"/>
              </a:rPr>
              <a:t>Đăng ký nội dung quảng cáo thực phẩm (tiếp...)</a:t>
            </a:r>
            <a:endParaRPr lang="en-US" altLang="en-US" sz="2800">
              <a:solidFill>
                <a:schemeClr val="accent2"/>
              </a:solidFill>
              <a:latin typeface="Times New Roman" pitchFamily="18" charset="0"/>
              <a:cs typeface="Times New Roman" pitchFamily="18" charset="0"/>
            </a:endParaRPr>
          </a:p>
        </p:txBody>
      </p:sp>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379413" y="1219200"/>
            <a:ext cx="8763000" cy="5943600"/>
          </a:xfrm>
        </p:spPr>
        <p:txBody>
          <a:bodyPr/>
          <a:lstStyle/>
          <a:p>
            <a:pPr marL="0" indent="0" algn="just" defTabSz="912813" eaLnBrk="1" hangingPunct="1">
              <a:buFont typeface="Arial" charset="0"/>
              <a:buNone/>
            </a:pPr>
            <a:r>
              <a:rPr lang="vi-VN" altLang="en-US" sz="2800" b="1" smtClean="0">
                <a:solidFill>
                  <a:schemeClr val="tx1"/>
                </a:solidFill>
                <a:latin typeface="Times New Roman" pitchFamily="18" charset="0"/>
                <a:cs typeface="Times New Roman" pitchFamily="18" charset="0"/>
              </a:rPr>
              <a:t>3. Thực phẩm dùng cho chế độ ăn đặc biệt (Food for Special Dietary Uses) </a:t>
            </a:r>
            <a:r>
              <a:rPr lang="vi-VN" altLang="en-US" sz="2800" smtClean="0">
                <a:solidFill>
                  <a:schemeClr val="tx1"/>
                </a:solidFill>
                <a:latin typeface="Times New Roman" pitchFamily="18" charset="0"/>
                <a:cs typeface="Times New Roman" pitchFamily="18" charset="0"/>
              </a:rPr>
              <a:t>dùng cho người ăn kiêng, người già và các đối tượng đặc biệt khác theo quy định của Ủy ban tiêu chuẩn thực phẩm quốc tế (CODEX) là những thực phẩm được chế biến hoặc được phối trộn theo công thức đặc biệt nhằm đáp ứng các yêu cầu về chế độ ăn đặc thù theo thể trạng hoặc theo tình trạng bệnh lý và các rối loạn cụ thể của người sử dụng. Thành phần của thực phẩm này phải khác biệt rõ rệt với thành phần của những thực phẩm thông thường cùng bản chất, nếu có.</a:t>
            </a:r>
            <a:endParaRPr lang="en-US" altLang="en-US" sz="2800" smtClean="0">
              <a:solidFill>
                <a:schemeClr val="tx1"/>
              </a:solidFill>
              <a:latin typeface="Times New Roman" pitchFamily="18" charset="0"/>
              <a:cs typeface="Times New Roman" pitchFamily="18" charset="0"/>
            </a:endParaRPr>
          </a:p>
          <a:p>
            <a:pPr marL="0" indent="0" defTabSz="912813" eaLnBrk="1" hangingPunct="1">
              <a:buFont typeface="Arial" charset="0"/>
              <a:buNone/>
            </a:pPr>
            <a:endParaRPr lang="en-US" altLang="en-US" sz="2800" smtClean="0">
              <a:solidFill>
                <a:schemeClr val="tx1"/>
              </a:solidFill>
              <a:latin typeface="Times New Roman" pitchFamily="18" charset="0"/>
              <a:cs typeface="Times New Roman" pitchFamily="18" charset="0"/>
            </a:endParaRPr>
          </a:p>
        </p:txBody>
      </p:sp>
      <p:sp>
        <p:nvSpPr>
          <p:cNvPr id="12291" name="Title 1"/>
          <p:cNvSpPr txBox="1">
            <a:spLocks/>
          </p:cNvSpPr>
          <p:nvPr/>
        </p:nvSpPr>
        <p:spPr bwMode="auto">
          <a:xfrm>
            <a:off x="608013" y="304800"/>
            <a:ext cx="9372600" cy="914400"/>
          </a:xfrm>
          <a:prstGeom prst="rect">
            <a:avLst/>
          </a:prstGeom>
          <a:noFill/>
          <a:ln w="9525">
            <a:noFill/>
            <a:miter lim="800000"/>
            <a:headEnd/>
            <a:tailEnd/>
          </a:ln>
        </p:spPr>
        <p:txBody>
          <a:bodyPr anchor="ctr"/>
          <a:lstStyle/>
          <a:p>
            <a:pPr defTabSz="912813" eaLnBrk="1" hangingPunct="1">
              <a:lnSpc>
                <a:spcPct val="90000"/>
              </a:lnSpc>
            </a:pPr>
            <a:r>
              <a:rPr lang="en-US" altLang="en-US" sz="2800" b="1" dirty="0" err="1">
                <a:solidFill>
                  <a:schemeClr val="accent2"/>
                </a:solidFill>
                <a:latin typeface="Times New Roman" pitchFamily="18" charset="0"/>
                <a:cs typeface="Times New Roman" pitchFamily="18" charset="0"/>
              </a:rPr>
              <a:t>Giải</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thích</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từ</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ngữ</a:t>
            </a:r>
            <a:r>
              <a:rPr lang="en-US" altLang="en-US" sz="2800" b="1" dirty="0">
                <a:solidFill>
                  <a:schemeClr val="accent2"/>
                </a:solidFill>
                <a:latin typeface="Times New Roman" pitchFamily="18" charset="0"/>
                <a:cs typeface="Times New Roman" pitchFamily="18" charset="0"/>
              </a:rPr>
              <a:t> </a:t>
            </a:r>
            <a:r>
              <a:rPr lang="en-US" altLang="en-US" sz="2800" b="1" dirty="0" smtClean="0">
                <a:solidFill>
                  <a:schemeClr val="accent2"/>
                </a:solidFill>
                <a:latin typeface="Times New Roman" pitchFamily="18" charset="0"/>
                <a:cs typeface="Times New Roman" pitchFamily="18" charset="0"/>
              </a:rPr>
              <a:t>(</a:t>
            </a:r>
            <a:r>
              <a:rPr lang="en-US" altLang="en-US" sz="2800" b="1" dirty="0" err="1" smtClean="0">
                <a:solidFill>
                  <a:schemeClr val="accent2"/>
                </a:solidFill>
                <a:latin typeface="Times New Roman" pitchFamily="18" charset="0"/>
                <a:cs typeface="Times New Roman" pitchFamily="18" charset="0"/>
              </a:rPr>
              <a:t>tiếp</a:t>
            </a:r>
            <a:r>
              <a:rPr lang="en-US" altLang="en-US" sz="2800" b="1" dirty="0" smtClean="0">
                <a:solidFill>
                  <a:schemeClr val="accent2"/>
                </a:solidFill>
                <a:latin typeface="Times New Roman" pitchFamily="18" charset="0"/>
                <a:cs typeface="Times New Roman" pitchFamily="18" charset="0"/>
              </a:rPr>
              <a:t>…)</a:t>
            </a:r>
            <a:endParaRPr lang="en-US" altLang="en-US" sz="2800" b="1" dirty="0">
              <a:solidFill>
                <a:schemeClr val="accent2"/>
              </a:solidFill>
              <a:latin typeface="Times New Roman" pitchFamily="18" charset="0"/>
              <a:cs typeface="Times New Roman" pitchFamily="18" charset="0"/>
            </a:endParaRPr>
          </a:p>
        </p:txBody>
      </p:sp>
    </p:spTree>
  </p:cSld>
  <p:clrMapOvr>
    <a:masterClrMapping/>
  </p:clrMapOvr>
  <p:transition spd="med">
    <p:fade/>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Content Placeholder 2"/>
          <p:cNvSpPr>
            <a:spLocks noGrp="1"/>
          </p:cNvSpPr>
          <p:nvPr>
            <p:ph idx="1"/>
          </p:nvPr>
        </p:nvSpPr>
        <p:spPr>
          <a:xfrm>
            <a:off x="303213" y="1143000"/>
            <a:ext cx="9220200" cy="5410200"/>
          </a:xfrm>
        </p:spPr>
        <p:txBody>
          <a:bodyPr/>
          <a:lstStyle/>
          <a:p>
            <a:pPr marL="0" indent="0" algn="just" eaLnBrk="1" hangingPunct="1">
              <a:buFont typeface="Wingdings 3" pitchFamily="18" charset="2"/>
              <a:buNone/>
            </a:pPr>
            <a:r>
              <a:rPr lang="vi-VN" altLang="en-US" sz="2800" dirty="0" smtClean="0">
                <a:solidFill>
                  <a:schemeClr val="tx1"/>
                </a:solidFill>
                <a:latin typeface="Times New Roman" pitchFamily="18" charset="0"/>
                <a:cs typeface="Times New Roman" pitchFamily="18" charset="0"/>
              </a:rPr>
              <a:t>Trong trường hợp không đồng ý với nội dung quảng cáo của tổ chức, cá nhân hoặc yêu cầu sửa đổi, bổ sung, cơ quan tiếp nhận hồ sơ phải có văn bản nêu rõ lý do và căn cứ pháp lý của việc yêu cầu. Cơ quan tiếp nhận hồ sơ chỉ được yêu cầu sửa đổi, bổ sung 01 lần.</a:t>
            </a:r>
            <a:endParaRPr lang="en-US" altLang="en-US" sz="2800" dirty="0" smtClean="0">
              <a:solidFill>
                <a:schemeClr val="tx1"/>
              </a:solidFill>
              <a:latin typeface="Times New Roman" pitchFamily="18" charset="0"/>
              <a:cs typeface="Times New Roman" pitchFamily="18" charset="0"/>
            </a:endParaRPr>
          </a:p>
          <a:p>
            <a:pPr marL="0" indent="0" algn="just" eaLnBrk="1" hangingPunct="1">
              <a:buFont typeface="Wingdings 3" pitchFamily="18" charset="2"/>
              <a:buNone/>
            </a:pPr>
            <a:r>
              <a:rPr lang="vi-VN" altLang="en-US" sz="2800" dirty="0" smtClean="0">
                <a:solidFill>
                  <a:schemeClr val="tx1"/>
                </a:solidFill>
                <a:latin typeface="Times New Roman" pitchFamily="18" charset="0"/>
                <a:cs typeface="Times New Roman" pitchFamily="18" charset="0"/>
              </a:rPr>
              <a:t>Trong thời hạn 10 ngày làm việc kể từ khi nhận hồ sơ sửa đổi, bổ sung, cơ quan tiếp nhận hồ sơ thẩm định hồ sơ và có văn bản trả lời. Sau 90 ngày làm việc kể từ khi có công văn yêu cầu sửa đổi, bổ sung nếu tổ chức, cá nhân không sửa đổi, bổ sung thì hồ sơ không còn giá trị;</a:t>
            </a:r>
            <a:endParaRPr lang="en-US" altLang="en-US" sz="2800" dirty="0" smtClean="0">
              <a:solidFill>
                <a:schemeClr val="tx1"/>
              </a:solidFill>
              <a:latin typeface="Times New Roman" pitchFamily="18" charset="0"/>
              <a:cs typeface="Times New Roman" pitchFamily="18" charset="0"/>
            </a:endParaRPr>
          </a:p>
        </p:txBody>
      </p:sp>
      <p:sp>
        <p:nvSpPr>
          <p:cNvPr id="75779" name="Title 1"/>
          <p:cNvSpPr txBox="1">
            <a:spLocks/>
          </p:cNvSpPr>
          <p:nvPr/>
        </p:nvSpPr>
        <p:spPr bwMode="auto">
          <a:xfrm>
            <a:off x="455613" y="228600"/>
            <a:ext cx="9199562" cy="914400"/>
          </a:xfrm>
          <a:prstGeom prst="rect">
            <a:avLst/>
          </a:prstGeom>
          <a:noFill/>
          <a:ln w="9525">
            <a:noFill/>
            <a:miter lim="800000"/>
            <a:headEnd/>
            <a:tailEnd/>
          </a:ln>
        </p:spPr>
        <p:txBody>
          <a:bodyPr anchor="ctr"/>
          <a:lstStyle/>
          <a:p>
            <a:pPr defTabSz="912813" eaLnBrk="1" hangingPunct="1"/>
            <a:r>
              <a:rPr lang="en-US" altLang="en-US" sz="2800" b="1" dirty="0" err="1">
                <a:solidFill>
                  <a:schemeClr val="accent2"/>
                </a:solidFill>
                <a:latin typeface="Times New Roman" pitchFamily="18" charset="0"/>
                <a:cs typeface="Times New Roman" pitchFamily="18" charset="0"/>
              </a:rPr>
              <a:t>Đăng</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ký</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nội</a:t>
            </a:r>
            <a:r>
              <a:rPr lang="en-US" altLang="en-US" sz="2800" b="1" dirty="0">
                <a:solidFill>
                  <a:schemeClr val="accent2"/>
                </a:solidFill>
                <a:latin typeface="Times New Roman" pitchFamily="18" charset="0"/>
                <a:cs typeface="Times New Roman" pitchFamily="18" charset="0"/>
              </a:rPr>
              <a:t> dung </a:t>
            </a:r>
            <a:r>
              <a:rPr lang="en-US" altLang="en-US" sz="2800" b="1" dirty="0" err="1">
                <a:solidFill>
                  <a:schemeClr val="accent2"/>
                </a:solidFill>
                <a:latin typeface="Times New Roman" pitchFamily="18" charset="0"/>
                <a:cs typeface="Times New Roman" pitchFamily="18" charset="0"/>
              </a:rPr>
              <a:t>quảng</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cáo</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thực</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phẩm</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tiếp</a:t>
            </a:r>
            <a:r>
              <a:rPr lang="en-US" altLang="en-US" sz="2800" b="1" dirty="0">
                <a:solidFill>
                  <a:schemeClr val="accent2"/>
                </a:solidFill>
                <a:latin typeface="Times New Roman" pitchFamily="18" charset="0"/>
                <a:cs typeface="Times New Roman" pitchFamily="18" charset="0"/>
              </a:rPr>
              <a:t>...)</a:t>
            </a:r>
            <a:endParaRPr lang="en-US" altLang="en-US" sz="2800" dirty="0">
              <a:solidFill>
                <a:schemeClr val="accent2"/>
              </a:solidFill>
              <a:latin typeface="Times New Roman" pitchFamily="18" charset="0"/>
              <a:cs typeface="Times New Roman" pitchFamily="18" charset="0"/>
            </a:endParaRPr>
          </a:p>
        </p:txBody>
      </p:sp>
    </p:spTree>
  </p:cSld>
  <p:clrMapOvr>
    <a:masterClrMapping/>
  </p:clrMapOvr>
  <p:transition spd="med">
    <p:fade/>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p:cNvSpPr>
            <a:spLocks noGrp="1"/>
          </p:cNvSpPr>
          <p:nvPr>
            <p:ph type="title"/>
          </p:nvPr>
        </p:nvSpPr>
        <p:spPr>
          <a:xfrm>
            <a:off x="-534988" y="2286000"/>
            <a:ext cx="11201401" cy="2971800"/>
          </a:xfrm>
        </p:spPr>
        <p:txBody>
          <a:bodyPr/>
          <a:lstStyle/>
          <a:p>
            <a:pPr algn="ctr" defTabSz="912813" eaLnBrk="1" hangingPunct="1"/>
            <a:r>
              <a:rPr lang="en-US" altLang="en-US" sz="3600" b="1" smtClean="0">
                <a:solidFill>
                  <a:schemeClr val="accent2"/>
                </a:solidFill>
                <a:latin typeface="Times New Roman" pitchFamily="18" charset="0"/>
                <a:cs typeface="Times New Roman" pitchFamily="18" charset="0"/>
              </a:rPr>
              <a:t>ĐIỀU KIỆN BẢO ĐẢM AN TOÀN THỰC PHẨM TRONG SẢN XUẤT </a:t>
            </a:r>
            <a:br>
              <a:rPr lang="en-US" altLang="en-US" sz="3600" b="1" smtClean="0">
                <a:solidFill>
                  <a:schemeClr val="accent2"/>
                </a:solidFill>
                <a:latin typeface="Times New Roman" pitchFamily="18" charset="0"/>
                <a:cs typeface="Times New Roman" pitchFamily="18" charset="0"/>
              </a:rPr>
            </a:br>
            <a:r>
              <a:rPr lang="en-US" altLang="en-US" sz="3600" b="1" smtClean="0">
                <a:solidFill>
                  <a:schemeClr val="accent2"/>
                </a:solidFill>
                <a:latin typeface="Times New Roman" pitchFamily="18" charset="0"/>
                <a:cs typeface="Times New Roman" pitchFamily="18" charset="0"/>
              </a:rPr>
              <a:t>THỰC PHẨM BẢO VỆ SỨC KHỎE </a:t>
            </a:r>
          </a:p>
        </p:txBody>
      </p:sp>
    </p:spTree>
  </p:cSld>
  <p:clrMapOvr>
    <a:masterClrMapping/>
  </p:clrMapOvr>
  <p:transition spd="med">
    <p:fade/>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Content Placeholder 1"/>
          <p:cNvSpPr>
            <a:spLocks noGrp="1"/>
          </p:cNvSpPr>
          <p:nvPr>
            <p:ph idx="1"/>
          </p:nvPr>
        </p:nvSpPr>
        <p:spPr>
          <a:xfrm>
            <a:off x="303213" y="1611313"/>
            <a:ext cx="9296400" cy="5029200"/>
          </a:xfrm>
        </p:spPr>
        <p:txBody>
          <a:bodyPr/>
          <a:lstStyle/>
          <a:p>
            <a:pPr marL="227013" indent="-227013" algn="just" defTabSz="912813" eaLnBrk="1" hangingPunct="1">
              <a:buFont typeface="Wingdings" pitchFamily="2" charset="2"/>
              <a:buChar char="Ø"/>
            </a:pPr>
            <a:r>
              <a:rPr lang="en-US" altLang="en-US" sz="2400" smtClean="0">
                <a:solidFill>
                  <a:schemeClr val="tx1"/>
                </a:solidFill>
                <a:latin typeface="Times New Roman" pitchFamily="18" charset="0"/>
                <a:cs typeface="Times New Roman" pitchFamily="18" charset="0"/>
              </a:rPr>
              <a:t> </a:t>
            </a:r>
            <a:r>
              <a:rPr lang="en-US" altLang="en-US" sz="2800" smtClean="0">
                <a:solidFill>
                  <a:schemeClr val="tx1"/>
                </a:solidFill>
                <a:latin typeface="Times New Roman" pitchFamily="18" charset="0"/>
                <a:cs typeface="Times New Roman" pitchFamily="18" charset="0"/>
              </a:rPr>
              <a:t>Bổ sung quy định các điều kiện về sản xuất thực phẩm bảo vệ sức khỏe </a:t>
            </a:r>
          </a:p>
          <a:p>
            <a:pPr marL="227013" indent="-227013" algn="just" defTabSz="912813" eaLnBrk="1" hangingPunct="1">
              <a:buFont typeface="Wingdings" pitchFamily="2" charset="2"/>
              <a:buChar char="Ø"/>
            </a:pPr>
            <a:r>
              <a:rPr lang="en-US" altLang="en-US" sz="2800" smtClean="0">
                <a:solidFill>
                  <a:schemeClr val="tx1"/>
                </a:solidFill>
                <a:latin typeface="Times New Roman" pitchFamily="18" charset="0"/>
                <a:cs typeface="Times New Roman" pitchFamily="18" charset="0"/>
              </a:rPr>
              <a:t> </a:t>
            </a:r>
            <a:r>
              <a:rPr lang="vi-VN" altLang="en-US" sz="2800" smtClean="0">
                <a:solidFill>
                  <a:schemeClr val="tx1"/>
                </a:solidFill>
                <a:latin typeface="Times New Roman" pitchFamily="18" charset="0"/>
                <a:cs typeface="Times New Roman" pitchFamily="18" charset="0"/>
              </a:rPr>
              <a:t>Bộ Y tế hướng dẫn Thực hành sản xuất tốt (GMP) thực phẩm bảo vệ sức khỏe để các cơ sở sản xuất thực phẩm bảo vệ sức khỏe triển khai áp dụng.</a:t>
            </a:r>
            <a:endParaRPr lang="en-US" altLang="en-US" sz="2800" smtClean="0">
              <a:solidFill>
                <a:schemeClr val="tx1"/>
              </a:solidFill>
              <a:latin typeface="Times New Roman" pitchFamily="18" charset="0"/>
              <a:cs typeface="Times New Roman" pitchFamily="18" charset="0"/>
            </a:endParaRPr>
          </a:p>
          <a:p>
            <a:pPr marL="227013" indent="-227013" algn="just" defTabSz="912813" eaLnBrk="1" hangingPunct="1">
              <a:buFont typeface="Wingdings" pitchFamily="2" charset="2"/>
              <a:buChar char="Ø"/>
            </a:pPr>
            <a:r>
              <a:rPr lang="en-US" altLang="en-US" sz="2800" smtClean="0">
                <a:solidFill>
                  <a:schemeClr val="tx1"/>
                </a:solidFill>
                <a:latin typeface="Times New Roman" pitchFamily="18" charset="0"/>
                <a:cs typeface="Times New Roman" pitchFamily="18" charset="0"/>
              </a:rPr>
              <a:t> Lộ trình bắt buộc áp dụng </a:t>
            </a:r>
            <a:r>
              <a:rPr lang="vi-VN" altLang="en-US" sz="2800" smtClean="0">
                <a:solidFill>
                  <a:schemeClr val="tx1"/>
                </a:solidFill>
                <a:latin typeface="Times New Roman" pitchFamily="18" charset="0"/>
                <a:cs typeface="Times New Roman" pitchFamily="18" charset="0"/>
              </a:rPr>
              <a:t>Thực hành sản xuất tốt </a:t>
            </a:r>
            <a:r>
              <a:rPr lang="en-US" altLang="en-US" sz="2800" smtClean="0">
                <a:solidFill>
                  <a:schemeClr val="tx1"/>
                </a:solidFill>
                <a:latin typeface="Times New Roman" pitchFamily="18" charset="0"/>
                <a:cs typeface="Times New Roman" pitchFamily="18" charset="0"/>
              </a:rPr>
              <a:t>(</a:t>
            </a:r>
            <a:r>
              <a:rPr lang="vi-VN" altLang="en-US" sz="2800" smtClean="0">
                <a:solidFill>
                  <a:schemeClr val="tx1"/>
                </a:solidFill>
                <a:latin typeface="Times New Roman" pitchFamily="18" charset="0"/>
                <a:cs typeface="Times New Roman" pitchFamily="18" charset="0"/>
              </a:rPr>
              <a:t>GMP</a:t>
            </a:r>
            <a:r>
              <a:rPr lang="en-US" altLang="en-US" sz="2800" smtClean="0">
                <a:solidFill>
                  <a:schemeClr val="tx1"/>
                </a:solidFill>
                <a:latin typeface="Times New Roman" pitchFamily="18" charset="0"/>
                <a:cs typeface="Times New Roman" pitchFamily="18" charset="0"/>
              </a:rPr>
              <a:t>)</a:t>
            </a:r>
            <a:r>
              <a:rPr lang="vi-VN" altLang="en-US" sz="2800" smtClean="0">
                <a:solidFill>
                  <a:schemeClr val="tx1"/>
                </a:solidFill>
                <a:latin typeface="Times New Roman" pitchFamily="18" charset="0"/>
                <a:cs typeface="Times New Roman" pitchFamily="18" charset="0"/>
              </a:rPr>
              <a:t> thực phẩm bảo vệ sức khỏe</a:t>
            </a:r>
            <a:r>
              <a:rPr lang="en-US" altLang="en-US" sz="2800" smtClean="0">
                <a:solidFill>
                  <a:schemeClr val="tx1"/>
                </a:solidFill>
                <a:latin typeface="Times New Roman" pitchFamily="18" charset="0"/>
                <a:cs typeface="Times New Roman" pitchFamily="18" charset="0"/>
              </a:rPr>
              <a:t>: </a:t>
            </a:r>
            <a:r>
              <a:rPr lang="en-US" altLang="en-US" sz="2800" b="1" smtClean="0">
                <a:solidFill>
                  <a:schemeClr val="tx1"/>
                </a:solidFill>
                <a:latin typeface="Times New Roman" pitchFamily="18" charset="0"/>
                <a:cs typeface="Times New Roman" pitchFamily="18" charset="0"/>
              </a:rPr>
              <a:t>từ ngày 01/7/2019</a:t>
            </a:r>
          </a:p>
          <a:p>
            <a:pPr marL="227013" indent="-227013" algn="just" defTabSz="912813" eaLnBrk="1" hangingPunct="1">
              <a:buFont typeface="Wingdings" pitchFamily="2" charset="2"/>
              <a:buChar char="Ø"/>
            </a:pPr>
            <a:endParaRPr lang="en-US" altLang="en-US" sz="2400" b="1" smtClean="0">
              <a:solidFill>
                <a:schemeClr val="tx1"/>
              </a:solidFill>
              <a:latin typeface="Times New Roman" pitchFamily="18" charset="0"/>
              <a:cs typeface="Times New Roman" pitchFamily="18" charset="0"/>
            </a:endParaRPr>
          </a:p>
        </p:txBody>
      </p:sp>
      <p:sp>
        <p:nvSpPr>
          <p:cNvPr id="7" name="Title 1"/>
          <p:cNvSpPr txBox="1">
            <a:spLocks/>
          </p:cNvSpPr>
          <p:nvPr/>
        </p:nvSpPr>
        <p:spPr>
          <a:xfrm>
            <a:off x="608013" y="609600"/>
            <a:ext cx="5181600" cy="990600"/>
          </a:xfrm>
          <a:prstGeom prst="rect">
            <a:avLst/>
          </a:prstGeom>
        </p:spPr>
        <p:txBody>
          <a:bodyPr anchor="ctr">
            <a:normAutofit/>
          </a:bodyPr>
          <a:lstStyle>
            <a:lvl1pPr algn="ctr" defTabSz="914126" rtl="0" eaLnBrk="1" latinLnBrk="0" hangingPunct="1">
              <a:lnSpc>
                <a:spcPct val="90000"/>
              </a:lnSpc>
              <a:spcBef>
                <a:spcPct val="0"/>
              </a:spcBef>
              <a:buNone/>
              <a:defRPr sz="3399"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pPr fontAlgn="auto">
              <a:spcAft>
                <a:spcPts val="0"/>
              </a:spcAft>
              <a:defRPr/>
            </a:pPr>
            <a:endParaRPr lang="en-US" sz="2200" dirty="0">
              <a:solidFill>
                <a:schemeClr val="bg2">
                  <a:lumMod val="20000"/>
                  <a:lumOff val="80000"/>
                </a:schemeClr>
              </a:solidFill>
              <a:effectLst/>
              <a:latin typeface="Times New Roman" panose="02020603050405020304" pitchFamily="18" charset="0"/>
              <a:cs typeface="Times New Roman" panose="02020603050405020304" pitchFamily="18" charset="0"/>
            </a:endParaRPr>
          </a:p>
        </p:txBody>
      </p:sp>
      <p:sp>
        <p:nvSpPr>
          <p:cNvPr id="77828" name="Rectangle 3"/>
          <p:cNvSpPr>
            <a:spLocks noChangeArrowheads="1"/>
          </p:cNvSpPr>
          <p:nvPr/>
        </p:nvSpPr>
        <p:spPr bwMode="auto">
          <a:xfrm>
            <a:off x="223838" y="457200"/>
            <a:ext cx="10972800" cy="954088"/>
          </a:xfrm>
          <a:prstGeom prst="rect">
            <a:avLst/>
          </a:prstGeom>
          <a:noFill/>
          <a:ln w="9525">
            <a:noFill/>
            <a:miter lim="800000"/>
            <a:headEnd/>
            <a:tailEnd/>
          </a:ln>
        </p:spPr>
        <p:txBody>
          <a:bodyPr>
            <a:spAutoFit/>
          </a:bodyPr>
          <a:lstStyle/>
          <a:p>
            <a:pPr eaLnBrk="1" hangingPunct="1"/>
            <a:r>
              <a:rPr lang="vi-VN" altLang="en-US" sz="2800" b="1">
                <a:solidFill>
                  <a:schemeClr val="accent2"/>
                </a:solidFill>
                <a:latin typeface="Times New Roman" pitchFamily="18" charset="0"/>
                <a:cs typeface="Times New Roman" pitchFamily="18" charset="0"/>
              </a:rPr>
              <a:t>Điều kiện bảo đảm an toàn thực phẩm trong sản xuất thực phẩm bảo vệ s</a:t>
            </a:r>
            <a:r>
              <a:rPr lang="en-US" altLang="en-US" sz="2800" b="1">
                <a:solidFill>
                  <a:schemeClr val="accent2"/>
                </a:solidFill>
                <a:latin typeface="Times New Roman" pitchFamily="18" charset="0"/>
                <a:cs typeface="Times New Roman" pitchFamily="18" charset="0"/>
              </a:rPr>
              <a:t>ứ</a:t>
            </a:r>
            <a:r>
              <a:rPr lang="vi-VN" altLang="en-US" sz="2800" b="1">
                <a:solidFill>
                  <a:schemeClr val="accent2"/>
                </a:solidFill>
                <a:latin typeface="Times New Roman" pitchFamily="18" charset="0"/>
                <a:cs typeface="Times New Roman" pitchFamily="18" charset="0"/>
              </a:rPr>
              <a:t>c khỏe</a:t>
            </a:r>
            <a:r>
              <a:rPr lang="en-US" altLang="en-US" sz="2800" b="1">
                <a:solidFill>
                  <a:schemeClr val="accent2"/>
                </a:solidFill>
                <a:latin typeface="Times New Roman" pitchFamily="18" charset="0"/>
                <a:cs typeface="Times New Roman" pitchFamily="18" charset="0"/>
              </a:rPr>
              <a:t> (Điều 28)</a:t>
            </a:r>
            <a:endParaRPr lang="en-US" altLang="en-US" sz="2800">
              <a:solidFill>
                <a:schemeClr val="accent2"/>
              </a:solidFill>
              <a:latin typeface="Times New Roman" pitchFamily="18" charset="0"/>
              <a:cs typeface="Times New Roman" pitchFamily="18" charset="0"/>
            </a:endParaRPr>
          </a:p>
        </p:txBody>
      </p:sp>
    </p:spTree>
  </p:cSld>
  <p:clrMapOvr>
    <a:masterClrMapping/>
  </p:clrMapOvr>
  <p:transition spd="med">
    <p:fade/>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Content Placeholder 1"/>
          <p:cNvSpPr>
            <a:spLocks noGrp="1"/>
          </p:cNvSpPr>
          <p:nvPr>
            <p:ph idx="1"/>
          </p:nvPr>
        </p:nvSpPr>
        <p:spPr>
          <a:xfrm>
            <a:off x="223838" y="1973263"/>
            <a:ext cx="11249025" cy="5029200"/>
          </a:xfrm>
        </p:spPr>
        <p:txBody>
          <a:bodyPr/>
          <a:lstStyle/>
          <a:p>
            <a:pPr marL="0" indent="0" algn="just" eaLnBrk="1" hangingPunct="1">
              <a:buFont typeface="Wingdings 3" pitchFamily="18" charset="2"/>
              <a:buNone/>
            </a:pPr>
            <a:r>
              <a:rPr lang="vi-VN" altLang="en-US" sz="2800" smtClean="0">
                <a:solidFill>
                  <a:schemeClr val="tx1"/>
                </a:solidFill>
                <a:latin typeface="Times New Roman" pitchFamily="18" charset="0"/>
                <a:cs typeface="Times New Roman" pitchFamily="18" charset="0"/>
              </a:rPr>
              <a:t>1. Hồ sơ cấp Giấy chứng nhận cơ sở đủ điều kiện an toàn thực phẩm đạt yêu cầu Thực hành sản xuất tốt (GMP) thực phẩm bảo vệ sức khỏe bao gồm:</a:t>
            </a:r>
            <a:endParaRPr lang="en-US" altLang="en-US" sz="2800" smtClean="0">
              <a:solidFill>
                <a:schemeClr val="tx1"/>
              </a:solidFill>
              <a:latin typeface="Times New Roman" pitchFamily="18" charset="0"/>
              <a:cs typeface="Times New Roman" pitchFamily="18" charset="0"/>
            </a:endParaRPr>
          </a:p>
          <a:p>
            <a:pPr marL="0" indent="0" algn="just" eaLnBrk="1" hangingPunct="1">
              <a:buFont typeface="Wingdings 3" pitchFamily="18" charset="2"/>
              <a:buNone/>
            </a:pPr>
            <a:r>
              <a:rPr lang="vi-VN" altLang="en-US" sz="2800" smtClean="0">
                <a:solidFill>
                  <a:schemeClr val="tx1"/>
                </a:solidFill>
                <a:latin typeface="Times New Roman" pitchFamily="18" charset="0"/>
                <a:cs typeface="Times New Roman" pitchFamily="18" charset="0"/>
              </a:rPr>
              <a:t>a) Đơn đề nghị cấp Giấy chứng nhận cơ sở đủ điều kiện an toàn thực phẩm đạt yêu cầu Thực hành sản xuất tốt (GMP) thực phẩm bảo vệ sức khỏe theo M</a:t>
            </a:r>
            <a:r>
              <a:rPr lang="en-US" altLang="en-US" sz="2800" smtClean="0">
                <a:solidFill>
                  <a:schemeClr val="tx1"/>
                </a:solidFill>
                <a:latin typeface="Times New Roman" pitchFamily="18" charset="0"/>
                <a:cs typeface="Times New Roman" pitchFamily="18" charset="0"/>
              </a:rPr>
              <a:t>ẫ</a:t>
            </a:r>
            <a:r>
              <a:rPr lang="vi-VN" altLang="en-US" sz="2800" smtClean="0">
                <a:solidFill>
                  <a:schemeClr val="tx1"/>
                </a:solidFill>
                <a:latin typeface="Times New Roman" pitchFamily="18" charset="0"/>
                <a:cs typeface="Times New Roman" pitchFamily="18" charset="0"/>
              </a:rPr>
              <a:t>u số 12 Phụ lục I ban hành kèm theo Nghị định này;</a:t>
            </a:r>
            <a:endParaRPr lang="en-US" altLang="en-US" sz="2800" smtClean="0">
              <a:solidFill>
                <a:schemeClr val="tx1"/>
              </a:solidFill>
              <a:latin typeface="Times New Roman" pitchFamily="18" charset="0"/>
              <a:cs typeface="Times New Roman" pitchFamily="18" charset="0"/>
            </a:endParaRPr>
          </a:p>
          <a:p>
            <a:pPr marL="0" indent="0" algn="just" eaLnBrk="1" hangingPunct="1">
              <a:buFont typeface="Wingdings 3" pitchFamily="18" charset="2"/>
              <a:buNone/>
            </a:pPr>
            <a:r>
              <a:rPr lang="vi-VN" altLang="en-US" sz="2800" smtClean="0">
                <a:solidFill>
                  <a:schemeClr val="tx1"/>
                </a:solidFill>
                <a:latin typeface="Times New Roman" pitchFamily="18" charset="0"/>
                <a:cs typeface="Times New Roman" pitchFamily="18" charset="0"/>
              </a:rPr>
              <a:t>b) Sơ đồ các khu vực sản xuất và dây chuyền sản xuất (có xác nhận của tổ chức, cá nhân);</a:t>
            </a:r>
            <a:endParaRPr lang="en-US" altLang="en-US" sz="2800" smtClean="0">
              <a:solidFill>
                <a:schemeClr val="tx1"/>
              </a:solidFill>
              <a:latin typeface="Times New Roman" pitchFamily="18" charset="0"/>
              <a:cs typeface="Times New Roman" pitchFamily="18" charset="0"/>
            </a:endParaRPr>
          </a:p>
          <a:p>
            <a:pPr marL="0" indent="0" algn="just" eaLnBrk="1" hangingPunct="1">
              <a:buFont typeface="Wingdings 3" pitchFamily="18" charset="2"/>
              <a:buNone/>
            </a:pPr>
            <a:r>
              <a:rPr lang="vi-VN" altLang="en-US" sz="2800" smtClean="0">
                <a:solidFill>
                  <a:schemeClr val="tx1"/>
                </a:solidFill>
                <a:latin typeface="Times New Roman" pitchFamily="18" charset="0"/>
                <a:cs typeface="Times New Roman" pitchFamily="18" charset="0"/>
              </a:rPr>
              <a:t>c) Danh mục các thiết bị chính được sử dụng tại cơ sở (có xác nhận của tổ chức, cá nhân).</a:t>
            </a:r>
            <a:endParaRPr lang="en-US" altLang="en-US" sz="2800" smtClean="0">
              <a:solidFill>
                <a:schemeClr val="tx1"/>
              </a:solidFill>
              <a:latin typeface="Times New Roman" pitchFamily="18" charset="0"/>
              <a:cs typeface="Times New Roman" pitchFamily="18" charset="0"/>
            </a:endParaRPr>
          </a:p>
        </p:txBody>
      </p:sp>
      <p:sp>
        <p:nvSpPr>
          <p:cNvPr id="7" name="Title 1"/>
          <p:cNvSpPr txBox="1">
            <a:spLocks/>
          </p:cNvSpPr>
          <p:nvPr/>
        </p:nvSpPr>
        <p:spPr>
          <a:xfrm>
            <a:off x="608013" y="609600"/>
            <a:ext cx="5181600" cy="990600"/>
          </a:xfrm>
          <a:prstGeom prst="rect">
            <a:avLst/>
          </a:prstGeom>
        </p:spPr>
        <p:txBody>
          <a:bodyPr anchor="ctr">
            <a:normAutofit/>
          </a:bodyPr>
          <a:lstStyle>
            <a:lvl1pPr algn="ctr" defTabSz="914126" rtl="0" eaLnBrk="1" latinLnBrk="0" hangingPunct="1">
              <a:lnSpc>
                <a:spcPct val="90000"/>
              </a:lnSpc>
              <a:spcBef>
                <a:spcPct val="0"/>
              </a:spcBef>
              <a:buNone/>
              <a:defRPr sz="3399"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pPr fontAlgn="auto">
              <a:spcAft>
                <a:spcPts val="0"/>
              </a:spcAft>
              <a:defRPr/>
            </a:pPr>
            <a:endParaRPr lang="en-US" sz="2200" dirty="0">
              <a:solidFill>
                <a:schemeClr val="bg2">
                  <a:lumMod val="20000"/>
                  <a:lumOff val="80000"/>
                </a:schemeClr>
              </a:solidFill>
              <a:effectLst/>
              <a:latin typeface="Times New Roman" panose="02020603050405020304" pitchFamily="18" charset="0"/>
              <a:cs typeface="Times New Roman" panose="02020603050405020304" pitchFamily="18" charset="0"/>
            </a:endParaRPr>
          </a:p>
        </p:txBody>
      </p:sp>
      <p:sp>
        <p:nvSpPr>
          <p:cNvPr id="78852" name="Rectangle 3"/>
          <p:cNvSpPr>
            <a:spLocks noChangeArrowheads="1"/>
          </p:cNvSpPr>
          <p:nvPr/>
        </p:nvSpPr>
        <p:spPr bwMode="auto">
          <a:xfrm>
            <a:off x="223838" y="457200"/>
            <a:ext cx="10972800" cy="1384300"/>
          </a:xfrm>
          <a:prstGeom prst="rect">
            <a:avLst/>
          </a:prstGeom>
          <a:noFill/>
          <a:ln w="9525">
            <a:noFill/>
            <a:miter lim="800000"/>
            <a:headEnd/>
            <a:tailEnd/>
          </a:ln>
        </p:spPr>
        <p:txBody>
          <a:bodyPr>
            <a:spAutoFit/>
          </a:bodyPr>
          <a:lstStyle/>
          <a:p>
            <a:pPr eaLnBrk="1" hangingPunct="1"/>
            <a:r>
              <a:rPr lang="vi-VN" altLang="en-US" sz="2800" b="1">
                <a:solidFill>
                  <a:schemeClr val="accent2"/>
                </a:solidFill>
                <a:latin typeface="Times New Roman" pitchFamily="18" charset="0"/>
                <a:cs typeface="Times New Roman" pitchFamily="18" charset="0"/>
              </a:rPr>
              <a:t>Hồ sơ, trình tự</a:t>
            </a:r>
            <a:r>
              <a:rPr lang="en-US" altLang="en-US" sz="2800" b="1">
                <a:solidFill>
                  <a:schemeClr val="accent2"/>
                </a:solidFill>
                <a:latin typeface="Times New Roman" pitchFamily="18" charset="0"/>
                <a:cs typeface="Times New Roman" pitchFamily="18" charset="0"/>
              </a:rPr>
              <a:t> cấp </a:t>
            </a:r>
            <a:r>
              <a:rPr lang="vi-VN" altLang="en-US" sz="2800" b="1">
                <a:solidFill>
                  <a:schemeClr val="accent2"/>
                </a:solidFill>
                <a:latin typeface="Times New Roman" pitchFamily="18" charset="0"/>
                <a:cs typeface="Times New Roman" pitchFamily="18" charset="0"/>
              </a:rPr>
              <a:t>Giấy chứng nhận cơ sở đủ điều kiện an toàn thực phẩm đạt yêu cầu Thực hành sản xuất t</a:t>
            </a:r>
            <a:r>
              <a:rPr lang="en-US" altLang="en-US" sz="2800" b="1">
                <a:solidFill>
                  <a:schemeClr val="accent2"/>
                </a:solidFill>
                <a:latin typeface="Times New Roman" pitchFamily="18" charset="0"/>
                <a:cs typeface="Times New Roman" pitchFamily="18" charset="0"/>
              </a:rPr>
              <a:t>ố</a:t>
            </a:r>
            <a:r>
              <a:rPr lang="vi-VN" altLang="en-US" sz="2800" b="1">
                <a:solidFill>
                  <a:schemeClr val="accent2"/>
                </a:solidFill>
                <a:latin typeface="Times New Roman" pitchFamily="18" charset="0"/>
                <a:cs typeface="Times New Roman" pitchFamily="18" charset="0"/>
              </a:rPr>
              <a:t>t (GMP) thực phẩm bảo vệ sức khỏe</a:t>
            </a:r>
            <a:r>
              <a:rPr lang="en-US" altLang="en-US" sz="2800" b="1">
                <a:solidFill>
                  <a:schemeClr val="accent2"/>
                </a:solidFill>
                <a:latin typeface="Times New Roman" pitchFamily="18" charset="0"/>
                <a:cs typeface="Times New Roman" pitchFamily="18" charset="0"/>
              </a:rPr>
              <a:t> (Điều 29)</a:t>
            </a:r>
            <a:endParaRPr lang="en-US" altLang="en-US" sz="2800">
              <a:solidFill>
                <a:schemeClr val="accent2"/>
              </a:solidFill>
              <a:latin typeface="Times New Roman" pitchFamily="18" charset="0"/>
              <a:cs typeface="Times New Roman" pitchFamily="18" charset="0"/>
            </a:endParaRPr>
          </a:p>
        </p:txBody>
      </p:sp>
    </p:spTree>
  </p:cSld>
  <p:clrMapOvr>
    <a:masterClrMapping/>
  </p:clrMapOvr>
  <p:transition spd="med">
    <p:fade/>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Content Placeholder 1"/>
          <p:cNvSpPr>
            <a:spLocks noGrp="1"/>
          </p:cNvSpPr>
          <p:nvPr>
            <p:ph idx="1"/>
          </p:nvPr>
        </p:nvSpPr>
        <p:spPr>
          <a:xfrm>
            <a:off x="223838" y="1973263"/>
            <a:ext cx="10594975" cy="5029200"/>
          </a:xfrm>
        </p:spPr>
        <p:txBody>
          <a:bodyPr/>
          <a:lstStyle/>
          <a:p>
            <a:pPr marL="0" indent="0" eaLnBrk="1" hangingPunct="1">
              <a:buFont typeface="Wingdings 3" pitchFamily="18" charset="2"/>
              <a:buNone/>
            </a:pPr>
            <a:r>
              <a:rPr lang="vi-VN" altLang="en-US" sz="2800" dirty="0" smtClean="0">
                <a:solidFill>
                  <a:schemeClr val="tx1"/>
                </a:solidFill>
                <a:latin typeface="Times New Roman" pitchFamily="18" charset="0"/>
                <a:cs typeface="Times New Roman" pitchFamily="18" charset="0"/>
              </a:rPr>
              <a:t>2. Trình tự cấp Giấy chứng nhận cơ sở đủ điều kiện an toàn thực phẩm đạt yêu cầu Thực hành sản xuất tốt (GMP) thực phẩm bảo vệ sức khỏe</a:t>
            </a:r>
            <a:endParaRPr lang="en-US" altLang="en-US" sz="2800" dirty="0" smtClean="0">
              <a:solidFill>
                <a:schemeClr val="tx1"/>
              </a:solidFill>
              <a:latin typeface="Times New Roman" pitchFamily="18" charset="0"/>
              <a:cs typeface="Times New Roman" pitchFamily="18" charset="0"/>
            </a:endParaRPr>
          </a:p>
          <a:p>
            <a:pPr marL="0" indent="0" eaLnBrk="1" hangingPunct="1">
              <a:buFont typeface="Wingdings 3" pitchFamily="18" charset="2"/>
              <a:buNone/>
            </a:pPr>
            <a:r>
              <a:rPr lang="vi-VN" altLang="en-US" sz="2800" dirty="0" smtClean="0">
                <a:solidFill>
                  <a:schemeClr val="tx1"/>
                </a:solidFill>
                <a:latin typeface="Times New Roman" pitchFamily="18" charset="0"/>
                <a:cs typeface="Times New Roman" pitchFamily="18" charset="0"/>
              </a:rPr>
              <a:t>a) Cơ sở lập hồ sơ theo quy định tại khoản 1 Điều này và nộp qua hệ thống dịch vụ công trực tuyến hoặc nộp qua đường bưu điện hoặc trực tiếp đến Bộ Y tế;</a:t>
            </a:r>
            <a:endParaRPr lang="en-US" altLang="en-US" sz="2800" dirty="0" smtClean="0">
              <a:solidFill>
                <a:schemeClr val="tx1"/>
              </a:solidFill>
              <a:latin typeface="Times New Roman" pitchFamily="18" charset="0"/>
              <a:cs typeface="Times New Roman" pitchFamily="18" charset="0"/>
            </a:endParaRPr>
          </a:p>
          <a:p>
            <a:pPr marL="0" indent="0" eaLnBrk="1" hangingPunct="1">
              <a:buFont typeface="Wingdings 3" pitchFamily="18" charset="2"/>
              <a:buNone/>
            </a:pPr>
            <a:r>
              <a:rPr lang="vi-VN" altLang="en-US" sz="2800" dirty="0" smtClean="0">
                <a:solidFill>
                  <a:schemeClr val="tx1"/>
                </a:solidFill>
                <a:latin typeface="Times New Roman" pitchFamily="18" charset="0"/>
                <a:cs typeface="Times New Roman" pitchFamily="18" charset="0"/>
              </a:rPr>
              <a:t>b) Trong thời hạn 15 ngày làm việc kể từ khi nhận đủ hồ sơ hợp lệ, cơ quan tiếp nhận hồ sơ có trách nhiệm thành lập đoàn thẩm định và tiến hành đánh giá thực tế tại cơ sở và lập Biên bản thẩm định theo M</a:t>
            </a:r>
            <a:r>
              <a:rPr lang="en-US" altLang="en-US" sz="2800" dirty="0" smtClean="0">
                <a:solidFill>
                  <a:schemeClr val="tx1"/>
                </a:solidFill>
                <a:latin typeface="Times New Roman" pitchFamily="18" charset="0"/>
                <a:cs typeface="Times New Roman" pitchFamily="18" charset="0"/>
              </a:rPr>
              <a:t>ẫ</a:t>
            </a:r>
            <a:r>
              <a:rPr lang="vi-VN" altLang="en-US" sz="2800" dirty="0" smtClean="0">
                <a:solidFill>
                  <a:schemeClr val="tx1"/>
                </a:solidFill>
                <a:latin typeface="Times New Roman" pitchFamily="18" charset="0"/>
                <a:cs typeface="Times New Roman" pitchFamily="18" charset="0"/>
              </a:rPr>
              <a:t>u s</a:t>
            </a:r>
            <a:r>
              <a:rPr lang="en-US" altLang="en-US" sz="2800" dirty="0" smtClean="0">
                <a:solidFill>
                  <a:schemeClr val="tx1"/>
                </a:solidFill>
                <a:latin typeface="Times New Roman" pitchFamily="18" charset="0"/>
                <a:cs typeface="Times New Roman" pitchFamily="18" charset="0"/>
              </a:rPr>
              <a:t>ố </a:t>
            </a:r>
            <a:r>
              <a:rPr lang="vi-VN" altLang="en-US" sz="2800" dirty="0" smtClean="0">
                <a:solidFill>
                  <a:schemeClr val="tx1"/>
                </a:solidFill>
                <a:latin typeface="Times New Roman" pitchFamily="18" charset="0"/>
                <a:cs typeface="Times New Roman" pitchFamily="18" charset="0"/>
              </a:rPr>
              <a:t>13 Phụ lục I ban hành kèm theo Nghị định này.</a:t>
            </a:r>
            <a:endParaRPr lang="en-US" altLang="en-US" sz="2800" dirty="0" smtClean="0">
              <a:solidFill>
                <a:schemeClr val="tx1"/>
              </a:solidFill>
              <a:latin typeface="Times New Roman" pitchFamily="18" charset="0"/>
              <a:cs typeface="Times New Roman" pitchFamily="18" charset="0"/>
            </a:endParaRPr>
          </a:p>
        </p:txBody>
      </p:sp>
      <p:sp>
        <p:nvSpPr>
          <p:cNvPr id="7" name="Title 1"/>
          <p:cNvSpPr txBox="1">
            <a:spLocks/>
          </p:cNvSpPr>
          <p:nvPr/>
        </p:nvSpPr>
        <p:spPr>
          <a:xfrm>
            <a:off x="608013" y="609600"/>
            <a:ext cx="5181600" cy="990600"/>
          </a:xfrm>
          <a:prstGeom prst="rect">
            <a:avLst/>
          </a:prstGeom>
        </p:spPr>
        <p:txBody>
          <a:bodyPr anchor="ctr">
            <a:normAutofit/>
          </a:bodyPr>
          <a:lstStyle>
            <a:lvl1pPr algn="ctr" defTabSz="914126" rtl="0" eaLnBrk="1" latinLnBrk="0" hangingPunct="1">
              <a:lnSpc>
                <a:spcPct val="90000"/>
              </a:lnSpc>
              <a:spcBef>
                <a:spcPct val="0"/>
              </a:spcBef>
              <a:buNone/>
              <a:defRPr sz="3399"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pPr fontAlgn="auto">
              <a:spcAft>
                <a:spcPts val="0"/>
              </a:spcAft>
              <a:defRPr/>
            </a:pPr>
            <a:endParaRPr lang="en-US" sz="2200" dirty="0">
              <a:solidFill>
                <a:schemeClr val="bg2">
                  <a:lumMod val="20000"/>
                  <a:lumOff val="80000"/>
                </a:schemeClr>
              </a:solidFill>
              <a:effectLst/>
              <a:latin typeface="Times New Roman" panose="02020603050405020304" pitchFamily="18" charset="0"/>
              <a:cs typeface="Times New Roman" panose="02020603050405020304" pitchFamily="18" charset="0"/>
            </a:endParaRPr>
          </a:p>
        </p:txBody>
      </p:sp>
      <p:sp>
        <p:nvSpPr>
          <p:cNvPr id="79876" name="Rectangle 3"/>
          <p:cNvSpPr>
            <a:spLocks noChangeArrowheads="1"/>
          </p:cNvSpPr>
          <p:nvPr/>
        </p:nvSpPr>
        <p:spPr bwMode="auto">
          <a:xfrm>
            <a:off x="303212" y="457200"/>
            <a:ext cx="10744200" cy="1384300"/>
          </a:xfrm>
          <a:prstGeom prst="rect">
            <a:avLst/>
          </a:prstGeom>
          <a:noFill/>
          <a:ln w="9525">
            <a:noFill/>
            <a:miter lim="800000"/>
            <a:headEnd/>
            <a:tailEnd/>
          </a:ln>
        </p:spPr>
        <p:txBody>
          <a:bodyPr wrap="square">
            <a:spAutoFit/>
          </a:bodyPr>
          <a:lstStyle/>
          <a:p>
            <a:pPr eaLnBrk="1" hangingPunct="1"/>
            <a:r>
              <a:rPr lang="vi-VN" altLang="en-US" sz="2800" b="1" dirty="0">
                <a:solidFill>
                  <a:schemeClr val="accent2"/>
                </a:solidFill>
                <a:latin typeface="Times New Roman" pitchFamily="18" charset="0"/>
                <a:cs typeface="Times New Roman" pitchFamily="18" charset="0"/>
              </a:rPr>
              <a:t>Hồ sơ, trình tự</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cấp</a:t>
            </a:r>
            <a:r>
              <a:rPr lang="en-US" altLang="en-US" sz="2800" b="1" dirty="0">
                <a:solidFill>
                  <a:schemeClr val="accent2"/>
                </a:solidFill>
                <a:latin typeface="Times New Roman" pitchFamily="18" charset="0"/>
                <a:cs typeface="Times New Roman" pitchFamily="18" charset="0"/>
              </a:rPr>
              <a:t> </a:t>
            </a:r>
            <a:r>
              <a:rPr lang="vi-VN" altLang="en-US" sz="2800" b="1" dirty="0">
                <a:solidFill>
                  <a:schemeClr val="accent2"/>
                </a:solidFill>
                <a:latin typeface="Times New Roman" pitchFamily="18" charset="0"/>
                <a:cs typeface="Times New Roman" pitchFamily="18" charset="0"/>
              </a:rPr>
              <a:t>Giấy chứng nhận cơ sở đủ điều kiện an toàn thực phẩm đạt yêu cầu Thực hành sản xuất t</a:t>
            </a:r>
            <a:r>
              <a:rPr lang="en-US" altLang="en-US" sz="2800" b="1" dirty="0">
                <a:solidFill>
                  <a:schemeClr val="accent2"/>
                </a:solidFill>
                <a:latin typeface="Times New Roman" pitchFamily="18" charset="0"/>
                <a:cs typeface="Times New Roman" pitchFamily="18" charset="0"/>
              </a:rPr>
              <a:t>ố</a:t>
            </a:r>
            <a:r>
              <a:rPr lang="vi-VN" altLang="en-US" sz="2800" b="1" dirty="0">
                <a:solidFill>
                  <a:schemeClr val="accent2"/>
                </a:solidFill>
                <a:latin typeface="Times New Roman" pitchFamily="18" charset="0"/>
                <a:cs typeface="Times New Roman" pitchFamily="18" charset="0"/>
              </a:rPr>
              <a:t>t (GMP) thực phẩm bảo vệ sức khỏe</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tiếp</a:t>
            </a:r>
            <a:r>
              <a:rPr lang="en-US" altLang="en-US" sz="2800" b="1" dirty="0">
                <a:solidFill>
                  <a:schemeClr val="accent2"/>
                </a:solidFill>
                <a:latin typeface="Times New Roman" pitchFamily="18" charset="0"/>
                <a:cs typeface="Times New Roman" pitchFamily="18" charset="0"/>
              </a:rPr>
              <a:t>...)</a:t>
            </a:r>
            <a:endParaRPr lang="en-US" altLang="en-US" sz="2800" dirty="0">
              <a:solidFill>
                <a:schemeClr val="accent2"/>
              </a:solidFill>
              <a:latin typeface="Times New Roman" pitchFamily="18" charset="0"/>
              <a:cs typeface="Times New Roman" pitchFamily="18" charset="0"/>
            </a:endParaRPr>
          </a:p>
        </p:txBody>
      </p:sp>
    </p:spTree>
  </p:cSld>
  <p:clrMapOvr>
    <a:masterClrMapping/>
  </p:clrMapOvr>
  <p:transition spd="med">
    <p:fade/>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p:cNvSpPr>
            <a:spLocks noGrp="1"/>
          </p:cNvSpPr>
          <p:nvPr>
            <p:ph type="title"/>
          </p:nvPr>
        </p:nvSpPr>
        <p:spPr>
          <a:xfrm>
            <a:off x="379412" y="2362200"/>
            <a:ext cx="10439401" cy="2971800"/>
          </a:xfrm>
        </p:spPr>
        <p:txBody>
          <a:bodyPr/>
          <a:lstStyle/>
          <a:p>
            <a:pPr algn="ctr" defTabSz="912813" eaLnBrk="1" hangingPunct="1"/>
            <a:r>
              <a:rPr lang="en-US" altLang="en-US" sz="3600" b="1" dirty="0" smtClean="0">
                <a:solidFill>
                  <a:schemeClr val="accent2"/>
                </a:solidFill>
                <a:latin typeface="Times New Roman" pitchFamily="18" charset="0"/>
                <a:cs typeface="Times New Roman" pitchFamily="18" charset="0"/>
              </a:rPr>
              <a:t>ĐIỀU KIỆN BẢO ĐẢM AN TOÀN THỰC PHẨM TRONG SẢN XUẤT, KINH DOANH VÀ </a:t>
            </a:r>
            <a:br>
              <a:rPr lang="en-US" altLang="en-US" sz="3600" b="1" dirty="0" smtClean="0">
                <a:solidFill>
                  <a:schemeClr val="accent2"/>
                </a:solidFill>
                <a:latin typeface="Times New Roman" pitchFamily="18" charset="0"/>
                <a:cs typeface="Times New Roman" pitchFamily="18" charset="0"/>
              </a:rPr>
            </a:br>
            <a:r>
              <a:rPr lang="en-US" altLang="en-US" sz="3600" b="1" dirty="0" smtClean="0">
                <a:solidFill>
                  <a:schemeClr val="accent2"/>
                </a:solidFill>
                <a:latin typeface="Times New Roman" pitchFamily="18" charset="0"/>
                <a:cs typeface="Times New Roman" pitchFamily="18" charset="0"/>
              </a:rPr>
              <a:t>SỬ DỤNG PHỤ GIA THỰC PHẨM</a:t>
            </a:r>
            <a:br>
              <a:rPr lang="en-US" altLang="en-US" sz="3600" b="1" dirty="0" smtClean="0">
                <a:solidFill>
                  <a:schemeClr val="accent2"/>
                </a:solidFill>
                <a:latin typeface="Times New Roman" pitchFamily="18" charset="0"/>
                <a:cs typeface="Times New Roman" pitchFamily="18" charset="0"/>
              </a:rPr>
            </a:br>
            <a:endParaRPr lang="en-US" altLang="en-US" sz="3600" dirty="0" smtClean="0"/>
          </a:p>
        </p:txBody>
      </p:sp>
    </p:spTree>
  </p:cSld>
  <p:clrMapOvr>
    <a:masterClrMapping/>
  </p:clrMapOvr>
  <p:transition spd="med">
    <p:fade/>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Content Placeholder 1"/>
          <p:cNvSpPr>
            <a:spLocks noGrp="1"/>
          </p:cNvSpPr>
          <p:nvPr>
            <p:ph idx="1"/>
          </p:nvPr>
        </p:nvSpPr>
        <p:spPr>
          <a:xfrm>
            <a:off x="188913" y="1309688"/>
            <a:ext cx="10972800" cy="5029200"/>
          </a:xfrm>
        </p:spPr>
        <p:txBody>
          <a:bodyPr rtlCol="0">
            <a:normAutofit lnSpcReduction="10000"/>
          </a:bodyPr>
          <a:lstStyle/>
          <a:p>
            <a:pPr marL="0" indent="0" algn="just" eaLnBrk="1" hangingPunct="1">
              <a:buFont typeface="Wingdings 3" pitchFamily="18" charset="2"/>
              <a:buNone/>
              <a:defRPr/>
            </a:pPr>
            <a:r>
              <a:rPr lang="vi-VN" altLang="en-US" sz="2600" smtClean="0">
                <a:solidFill>
                  <a:schemeClr val="tx1"/>
                </a:solidFill>
                <a:latin typeface="Times New Roman" panose="02020603050405020304" pitchFamily="18" charset="0"/>
                <a:cs typeface="Times New Roman" panose="02020603050405020304" pitchFamily="18" charset="0"/>
              </a:rPr>
              <a:t>Cơ sở sản xuất, kinh doanh phụ gia thực phẩm phải đáp ứng các điều kiện bảo đảm an toàn thực phẩm sau đây:</a:t>
            </a:r>
            <a:endParaRPr lang="en-US" altLang="en-US" sz="2600" smtClean="0">
              <a:solidFill>
                <a:schemeClr val="tx1"/>
              </a:solidFill>
              <a:latin typeface="Times New Roman" panose="02020603050405020304" pitchFamily="18" charset="0"/>
              <a:cs typeface="Times New Roman" panose="02020603050405020304" pitchFamily="18" charset="0"/>
            </a:endParaRPr>
          </a:p>
          <a:p>
            <a:pPr marL="0" indent="0" algn="just" eaLnBrk="1" hangingPunct="1">
              <a:buFont typeface="Wingdings 3" pitchFamily="18" charset="2"/>
              <a:buNone/>
              <a:defRPr/>
            </a:pPr>
            <a:r>
              <a:rPr lang="vi-VN" altLang="en-US" sz="2600" smtClean="0">
                <a:solidFill>
                  <a:schemeClr val="tx1"/>
                </a:solidFill>
                <a:latin typeface="Times New Roman" panose="02020603050405020304" pitchFamily="18" charset="0"/>
                <a:cs typeface="Times New Roman" panose="02020603050405020304" pitchFamily="18" charset="0"/>
              </a:rPr>
              <a:t>1. Đáp ứng các quy định chung về điều kiện bảo đảm an toàn thực phẩm được quy định tại khoản 1 Điều 19, khoản 1 Điều 20, khoản 1 Điều 21 Luật an toàn thực phẩm.</a:t>
            </a:r>
            <a:endParaRPr lang="en-US" altLang="en-US" sz="2600" smtClean="0">
              <a:solidFill>
                <a:schemeClr val="tx1"/>
              </a:solidFill>
              <a:latin typeface="Times New Roman" panose="02020603050405020304" pitchFamily="18" charset="0"/>
              <a:cs typeface="Times New Roman" panose="02020603050405020304" pitchFamily="18" charset="0"/>
            </a:endParaRPr>
          </a:p>
          <a:p>
            <a:pPr marL="0" indent="0" algn="just" eaLnBrk="1" hangingPunct="1">
              <a:buFont typeface="Wingdings 3" pitchFamily="18" charset="2"/>
              <a:buNone/>
              <a:defRPr/>
            </a:pPr>
            <a:r>
              <a:rPr lang="vi-VN" altLang="en-US" sz="2600" smtClean="0">
                <a:solidFill>
                  <a:schemeClr val="tx1"/>
                </a:solidFill>
                <a:latin typeface="Times New Roman" panose="02020603050405020304" pitchFamily="18" charset="0"/>
                <a:cs typeface="Times New Roman" panose="02020603050405020304" pitchFamily="18" charset="0"/>
              </a:rPr>
              <a:t>2. Chỉ được phối trộn các phụ gia thực phẩm khi các phụ gia thực phẩm đó thuộc danh mục các chất phụ gia được phép sử dụng trong thực phẩm do Bộ Y tế quy định và sản phẩm cuối cùng của sự phối trộn không gây ra bất cứ tác hại nào v</a:t>
            </a:r>
            <a:r>
              <a:rPr lang="en-US" altLang="en-US" sz="2600" smtClean="0">
                <a:solidFill>
                  <a:schemeClr val="tx1"/>
                </a:solidFill>
                <a:latin typeface="Times New Roman" panose="02020603050405020304" pitchFamily="18" charset="0"/>
                <a:cs typeface="Times New Roman" panose="02020603050405020304" pitchFamily="18" charset="0"/>
              </a:rPr>
              <a:t>ớ</a:t>
            </a:r>
            <a:r>
              <a:rPr lang="vi-VN" altLang="en-US" sz="2600" smtClean="0">
                <a:solidFill>
                  <a:schemeClr val="tx1"/>
                </a:solidFill>
                <a:latin typeface="Times New Roman" panose="02020603050405020304" pitchFamily="18" charset="0"/>
                <a:cs typeface="Times New Roman" panose="02020603050405020304" pitchFamily="18" charset="0"/>
              </a:rPr>
              <a:t>i sức khỏe con người; trường hợp tạo ra một sản phẩm mới, có công dụng mới phải chứng minh công dụng, đối tượng sử dụng và mức sử dụng tối đa.</a:t>
            </a:r>
            <a:endParaRPr lang="en-US" altLang="en-US" sz="2600" smtClean="0">
              <a:solidFill>
                <a:schemeClr val="tx1"/>
              </a:solidFill>
              <a:latin typeface="Times New Roman" panose="02020603050405020304" pitchFamily="18" charset="0"/>
              <a:cs typeface="Times New Roman" panose="02020603050405020304" pitchFamily="18" charset="0"/>
            </a:endParaRPr>
          </a:p>
          <a:p>
            <a:pPr marL="0" indent="0" algn="just" eaLnBrk="1" hangingPunct="1">
              <a:buFont typeface="Wingdings 3" pitchFamily="18" charset="2"/>
              <a:buNone/>
              <a:defRPr/>
            </a:pPr>
            <a:r>
              <a:rPr lang="vi-VN" altLang="en-US" sz="2600" smtClean="0">
                <a:solidFill>
                  <a:schemeClr val="tx1"/>
                </a:solidFill>
                <a:latin typeface="Times New Roman" panose="02020603050405020304" pitchFamily="18" charset="0"/>
                <a:cs typeface="Times New Roman" panose="02020603050405020304" pitchFamily="18" charset="0"/>
              </a:rPr>
              <a:t>3. Việc sang chia, san, chiết phụ gia thực phẩm phải được thực hiện tại cơ sở đủ điều kiện an toàn thực phẩm và ghi nhãn theo quy định hiện hành.</a:t>
            </a:r>
            <a:endParaRPr lang="en-US" altLang="en-US" sz="2600" smtClean="0">
              <a:solidFill>
                <a:schemeClr val="tx1"/>
              </a:solidFill>
              <a:latin typeface="Times New Roman" panose="02020603050405020304" pitchFamily="18" charset="0"/>
              <a:cs typeface="Times New Roman" panose="02020603050405020304" pitchFamily="18" charset="0"/>
            </a:endParaRPr>
          </a:p>
        </p:txBody>
      </p:sp>
      <p:sp>
        <p:nvSpPr>
          <p:cNvPr id="7" name="Title 1"/>
          <p:cNvSpPr txBox="1">
            <a:spLocks/>
          </p:cNvSpPr>
          <p:nvPr/>
        </p:nvSpPr>
        <p:spPr>
          <a:xfrm>
            <a:off x="608013" y="609600"/>
            <a:ext cx="5181600" cy="990600"/>
          </a:xfrm>
          <a:prstGeom prst="rect">
            <a:avLst/>
          </a:prstGeom>
        </p:spPr>
        <p:txBody>
          <a:bodyPr anchor="ctr">
            <a:normAutofit/>
          </a:bodyPr>
          <a:lstStyle>
            <a:lvl1pPr algn="ctr" defTabSz="914126" rtl="0" eaLnBrk="1" latinLnBrk="0" hangingPunct="1">
              <a:lnSpc>
                <a:spcPct val="90000"/>
              </a:lnSpc>
              <a:spcBef>
                <a:spcPct val="0"/>
              </a:spcBef>
              <a:buNone/>
              <a:defRPr sz="3399"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pPr fontAlgn="auto">
              <a:spcAft>
                <a:spcPts val="0"/>
              </a:spcAft>
              <a:defRPr/>
            </a:pPr>
            <a:endParaRPr lang="en-US" sz="2200" dirty="0">
              <a:solidFill>
                <a:schemeClr val="bg2">
                  <a:lumMod val="20000"/>
                  <a:lumOff val="80000"/>
                </a:schemeClr>
              </a:solidFill>
              <a:effectLst/>
              <a:latin typeface="Times New Roman" panose="02020603050405020304" pitchFamily="18" charset="0"/>
              <a:cs typeface="Times New Roman" panose="02020603050405020304" pitchFamily="18" charset="0"/>
            </a:endParaRPr>
          </a:p>
        </p:txBody>
      </p:sp>
      <p:sp>
        <p:nvSpPr>
          <p:cNvPr id="81924" name="Rectangle 3"/>
          <p:cNvSpPr>
            <a:spLocks noChangeArrowheads="1"/>
          </p:cNvSpPr>
          <p:nvPr/>
        </p:nvSpPr>
        <p:spPr bwMode="auto">
          <a:xfrm>
            <a:off x="188913" y="355600"/>
            <a:ext cx="10972800" cy="954088"/>
          </a:xfrm>
          <a:prstGeom prst="rect">
            <a:avLst/>
          </a:prstGeom>
          <a:noFill/>
          <a:ln w="9525">
            <a:noFill/>
            <a:miter lim="800000"/>
            <a:headEnd/>
            <a:tailEnd/>
          </a:ln>
        </p:spPr>
        <p:txBody>
          <a:bodyPr>
            <a:spAutoFit/>
          </a:bodyPr>
          <a:lstStyle/>
          <a:p>
            <a:pPr eaLnBrk="1" hangingPunct="1"/>
            <a:r>
              <a:rPr lang="vi-VN" altLang="en-US" sz="2800" b="1">
                <a:solidFill>
                  <a:schemeClr val="accent2"/>
                </a:solidFill>
                <a:latin typeface="Times New Roman" pitchFamily="18" charset="0"/>
                <a:cs typeface="Times New Roman" pitchFamily="18" charset="0"/>
              </a:rPr>
              <a:t>Quy định về điều ki</a:t>
            </a:r>
            <a:r>
              <a:rPr lang="en-US" altLang="en-US" sz="2800" b="1">
                <a:solidFill>
                  <a:schemeClr val="accent2"/>
                </a:solidFill>
                <a:latin typeface="Times New Roman" pitchFamily="18" charset="0"/>
                <a:cs typeface="Times New Roman" pitchFamily="18" charset="0"/>
              </a:rPr>
              <a:t>ệ</a:t>
            </a:r>
            <a:r>
              <a:rPr lang="vi-VN" altLang="en-US" sz="2800" b="1">
                <a:solidFill>
                  <a:schemeClr val="accent2"/>
                </a:solidFill>
                <a:latin typeface="Times New Roman" pitchFamily="18" charset="0"/>
                <a:cs typeface="Times New Roman" pitchFamily="18" charset="0"/>
              </a:rPr>
              <a:t>n bảo đảm an toàn thực phẩm đối với </a:t>
            </a:r>
            <a:endParaRPr lang="en-US" altLang="en-US" sz="2800" b="1">
              <a:solidFill>
                <a:schemeClr val="accent2"/>
              </a:solidFill>
              <a:latin typeface="Times New Roman" pitchFamily="18" charset="0"/>
              <a:cs typeface="Times New Roman" pitchFamily="18" charset="0"/>
            </a:endParaRPr>
          </a:p>
          <a:p>
            <a:pPr eaLnBrk="1" hangingPunct="1"/>
            <a:r>
              <a:rPr lang="vi-VN" altLang="en-US" sz="2800" b="1">
                <a:solidFill>
                  <a:schemeClr val="accent2"/>
                </a:solidFill>
                <a:latin typeface="Times New Roman" pitchFamily="18" charset="0"/>
                <a:cs typeface="Times New Roman" pitchFamily="18" charset="0"/>
              </a:rPr>
              <a:t>phụ gia thực phẩm</a:t>
            </a:r>
            <a:r>
              <a:rPr lang="en-US" altLang="en-US" sz="2800" b="1">
                <a:solidFill>
                  <a:schemeClr val="accent2"/>
                </a:solidFill>
                <a:latin typeface="Times New Roman" pitchFamily="18" charset="0"/>
                <a:cs typeface="Times New Roman" pitchFamily="18" charset="0"/>
              </a:rPr>
              <a:t> (Điều 30)</a:t>
            </a:r>
            <a:endParaRPr lang="en-US" altLang="en-US" sz="2800">
              <a:solidFill>
                <a:schemeClr val="accent2"/>
              </a:solidFill>
              <a:latin typeface="Times New Roman" pitchFamily="18" charset="0"/>
              <a:cs typeface="Times New Roman" pitchFamily="18" charset="0"/>
            </a:endParaRPr>
          </a:p>
        </p:txBody>
      </p:sp>
    </p:spTree>
  </p:cSld>
  <p:clrMapOvr>
    <a:masterClrMapping/>
  </p:clrMapOvr>
  <p:transition spd="med">
    <p:fade/>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Content Placeholder 1"/>
          <p:cNvSpPr>
            <a:spLocks noGrp="1"/>
          </p:cNvSpPr>
          <p:nvPr>
            <p:ph idx="1"/>
          </p:nvPr>
        </p:nvSpPr>
        <p:spPr>
          <a:xfrm>
            <a:off x="531811" y="1309688"/>
            <a:ext cx="8915401" cy="5029200"/>
          </a:xfrm>
        </p:spPr>
        <p:txBody>
          <a:bodyPr/>
          <a:lstStyle/>
          <a:p>
            <a:pPr marL="0" indent="0" algn="just" eaLnBrk="1" hangingPunct="1">
              <a:buFont typeface="Wingdings 3" pitchFamily="18" charset="2"/>
              <a:buNone/>
            </a:pPr>
            <a:r>
              <a:rPr lang="vi-VN" altLang="en-US" sz="2800" dirty="0" smtClean="0">
                <a:solidFill>
                  <a:schemeClr val="tx1"/>
                </a:solidFill>
                <a:latin typeface="Times New Roman" pitchFamily="18" charset="0"/>
                <a:cs typeface="Times New Roman" pitchFamily="18" charset="0"/>
              </a:rPr>
              <a:t>1. Phụ gia thực phẩm thuộc danh mục các chất phụ gia được phép sử dụng trong thực phẩm do Bộ Y tế quy định thuộc đối tượng tự công bố.</a:t>
            </a:r>
            <a:endParaRPr lang="en-US" altLang="en-US" sz="2800" dirty="0" smtClean="0">
              <a:solidFill>
                <a:schemeClr val="tx1"/>
              </a:solidFill>
              <a:latin typeface="Times New Roman" pitchFamily="18" charset="0"/>
              <a:cs typeface="Times New Roman" pitchFamily="18" charset="0"/>
            </a:endParaRPr>
          </a:p>
          <a:p>
            <a:pPr marL="0" indent="0" algn="just" eaLnBrk="1" hangingPunct="1">
              <a:buFont typeface="Wingdings 3" pitchFamily="18" charset="2"/>
              <a:buNone/>
            </a:pPr>
            <a:r>
              <a:rPr lang="vi-VN" altLang="en-US" sz="2800" dirty="0" smtClean="0">
                <a:solidFill>
                  <a:schemeClr val="tx1"/>
                </a:solidFill>
                <a:latin typeface="Times New Roman" pitchFamily="18" charset="0"/>
                <a:cs typeface="Times New Roman" pitchFamily="18" charset="0"/>
              </a:rPr>
              <a:t>2. Thủ tục tự công bố sản phẩm đối với phụ gia thực phẩm đơn chất thực hiện theo quy định tại Điều 5 Nghị định này.</a:t>
            </a:r>
            <a:endParaRPr lang="en-US" altLang="en-US" sz="2800" dirty="0" smtClean="0">
              <a:solidFill>
                <a:schemeClr val="tx1"/>
              </a:solidFill>
              <a:latin typeface="Times New Roman" pitchFamily="18" charset="0"/>
              <a:cs typeface="Times New Roman" pitchFamily="18" charset="0"/>
            </a:endParaRPr>
          </a:p>
        </p:txBody>
      </p:sp>
      <p:sp>
        <p:nvSpPr>
          <p:cNvPr id="7" name="Title 1"/>
          <p:cNvSpPr txBox="1">
            <a:spLocks/>
          </p:cNvSpPr>
          <p:nvPr/>
        </p:nvSpPr>
        <p:spPr>
          <a:xfrm>
            <a:off x="608013" y="609600"/>
            <a:ext cx="5181600" cy="990600"/>
          </a:xfrm>
          <a:prstGeom prst="rect">
            <a:avLst/>
          </a:prstGeom>
        </p:spPr>
        <p:txBody>
          <a:bodyPr anchor="ctr">
            <a:normAutofit/>
          </a:bodyPr>
          <a:lstStyle>
            <a:lvl1pPr algn="ctr" defTabSz="914126" rtl="0" eaLnBrk="1" latinLnBrk="0" hangingPunct="1">
              <a:lnSpc>
                <a:spcPct val="90000"/>
              </a:lnSpc>
              <a:spcBef>
                <a:spcPct val="0"/>
              </a:spcBef>
              <a:buNone/>
              <a:defRPr sz="3399"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pPr fontAlgn="auto">
              <a:spcAft>
                <a:spcPts val="0"/>
              </a:spcAft>
              <a:defRPr/>
            </a:pPr>
            <a:endParaRPr lang="en-US" sz="2200" dirty="0">
              <a:solidFill>
                <a:schemeClr val="bg2">
                  <a:lumMod val="20000"/>
                  <a:lumOff val="80000"/>
                </a:schemeClr>
              </a:solidFill>
              <a:effectLst/>
              <a:latin typeface="Times New Roman" panose="02020603050405020304" pitchFamily="18" charset="0"/>
              <a:cs typeface="Times New Roman" panose="02020603050405020304" pitchFamily="18" charset="0"/>
            </a:endParaRPr>
          </a:p>
        </p:txBody>
      </p:sp>
      <p:sp>
        <p:nvSpPr>
          <p:cNvPr id="82948" name="Rectangle 3"/>
          <p:cNvSpPr>
            <a:spLocks noChangeArrowheads="1"/>
          </p:cNvSpPr>
          <p:nvPr/>
        </p:nvSpPr>
        <p:spPr bwMode="auto">
          <a:xfrm>
            <a:off x="303213" y="436563"/>
            <a:ext cx="10972800" cy="522287"/>
          </a:xfrm>
          <a:prstGeom prst="rect">
            <a:avLst/>
          </a:prstGeom>
          <a:noFill/>
          <a:ln w="9525">
            <a:noFill/>
            <a:miter lim="800000"/>
            <a:headEnd/>
            <a:tailEnd/>
          </a:ln>
        </p:spPr>
        <p:txBody>
          <a:bodyPr>
            <a:spAutoFit/>
          </a:bodyPr>
          <a:lstStyle/>
          <a:p>
            <a:pPr eaLnBrk="1" hangingPunct="1"/>
            <a:r>
              <a:rPr lang="vi-VN" altLang="en-US" sz="2800" b="1">
                <a:solidFill>
                  <a:schemeClr val="accent2"/>
                </a:solidFill>
                <a:latin typeface="Times New Roman" pitchFamily="18" charset="0"/>
                <a:cs typeface="Times New Roman" pitchFamily="18" charset="0"/>
              </a:rPr>
              <a:t>Quy định về</a:t>
            </a:r>
            <a:r>
              <a:rPr lang="en-US" altLang="en-US" sz="2800" b="1">
                <a:solidFill>
                  <a:schemeClr val="accent2"/>
                </a:solidFill>
                <a:latin typeface="Times New Roman" pitchFamily="18" charset="0"/>
                <a:cs typeface="Times New Roman" pitchFamily="18" charset="0"/>
              </a:rPr>
              <a:t> </a:t>
            </a:r>
            <a:r>
              <a:rPr lang="vi-VN" altLang="en-US" sz="2800" b="1">
                <a:solidFill>
                  <a:schemeClr val="accent2"/>
                </a:solidFill>
                <a:latin typeface="Times New Roman" pitchFamily="18" charset="0"/>
                <a:cs typeface="Times New Roman" pitchFamily="18" charset="0"/>
              </a:rPr>
              <a:t>phụ gia thực phẩm</a:t>
            </a:r>
            <a:r>
              <a:rPr lang="en-US" altLang="en-US" sz="2800" b="1">
                <a:solidFill>
                  <a:schemeClr val="accent2"/>
                </a:solidFill>
                <a:latin typeface="Times New Roman" pitchFamily="18" charset="0"/>
                <a:cs typeface="Times New Roman" pitchFamily="18" charset="0"/>
              </a:rPr>
              <a:t> đơn chất (Điều 31)</a:t>
            </a:r>
            <a:endParaRPr lang="en-US" altLang="en-US" sz="2800">
              <a:solidFill>
                <a:schemeClr val="accent2"/>
              </a:solidFill>
              <a:latin typeface="Times New Roman" pitchFamily="18" charset="0"/>
              <a:cs typeface="Times New Roman" pitchFamily="18" charset="0"/>
            </a:endParaRPr>
          </a:p>
        </p:txBody>
      </p:sp>
    </p:spTree>
  </p:cSld>
  <p:clrMapOvr>
    <a:masterClrMapping/>
  </p:clrMapOvr>
  <p:transition spd="med">
    <p:fade/>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Content Placeholder 1"/>
          <p:cNvSpPr>
            <a:spLocks noGrp="1"/>
          </p:cNvSpPr>
          <p:nvPr>
            <p:ph idx="1"/>
          </p:nvPr>
        </p:nvSpPr>
        <p:spPr>
          <a:xfrm>
            <a:off x="303213" y="1600200"/>
            <a:ext cx="9258300" cy="5029200"/>
          </a:xfrm>
        </p:spPr>
        <p:txBody>
          <a:bodyPr/>
          <a:lstStyle/>
          <a:p>
            <a:pPr marL="0" indent="0" algn="just" eaLnBrk="1" hangingPunct="1">
              <a:buFont typeface="Wingdings 3" pitchFamily="18" charset="2"/>
              <a:buNone/>
            </a:pPr>
            <a:r>
              <a:rPr lang="vi-VN" altLang="en-US" sz="2800" smtClean="0">
                <a:solidFill>
                  <a:schemeClr val="tx1"/>
                </a:solidFill>
                <a:latin typeface="Times New Roman" pitchFamily="18" charset="0"/>
                <a:cs typeface="Times New Roman" pitchFamily="18" charset="0"/>
              </a:rPr>
              <a:t>1. Phụ gia thực phẩm hỗn hợp có công dụng mới phải được đăng ký bản công bố sản phẩm tại Bộ Y tế.</a:t>
            </a:r>
            <a:endParaRPr lang="en-US" altLang="en-US" sz="2800" smtClean="0">
              <a:solidFill>
                <a:schemeClr val="tx1"/>
              </a:solidFill>
              <a:latin typeface="Times New Roman" pitchFamily="18" charset="0"/>
              <a:cs typeface="Times New Roman" pitchFamily="18" charset="0"/>
            </a:endParaRPr>
          </a:p>
          <a:p>
            <a:pPr marL="0" indent="0" algn="just" eaLnBrk="1" hangingPunct="1">
              <a:buFont typeface="Wingdings 3" pitchFamily="18" charset="2"/>
              <a:buNone/>
            </a:pPr>
            <a:r>
              <a:rPr lang="vi-VN" altLang="en-US" sz="2800" smtClean="0">
                <a:solidFill>
                  <a:schemeClr val="tx1"/>
                </a:solidFill>
                <a:latin typeface="Times New Roman" pitchFamily="18" charset="0"/>
                <a:cs typeface="Times New Roman" pitchFamily="18" charset="0"/>
              </a:rPr>
              <a:t>2. Phụ gia thực phẩm hỗn h</a:t>
            </a:r>
            <a:r>
              <a:rPr lang="en-US" altLang="en-US" sz="2800" smtClean="0">
                <a:solidFill>
                  <a:schemeClr val="tx1"/>
                </a:solidFill>
                <a:latin typeface="Times New Roman" pitchFamily="18" charset="0"/>
                <a:cs typeface="Times New Roman" pitchFamily="18" charset="0"/>
              </a:rPr>
              <a:t>ợ</a:t>
            </a:r>
            <a:r>
              <a:rPr lang="vi-VN" altLang="en-US" sz="2800" smtClean="0">
                <a:solidFill>
                  <a:schemeClr val="tx1"/>
                </a:solidFill>
                <a:latin typeface="Times New Roman" pitchFamily="18" charset="0"/>
                <a:cs typeface="Times New Roman" pitchFamily="18" charset="0"/>
              </a:rPr>
              <a:t>p có công dụng mới phải được liệt kê thành phần định lượng đối với từng phụ gia trong thành phần cấu tạo.</a:t>
            </a:r>
            <a:endParaRPr lang="en-US" altLang="en-US" sz="2800" smtClean="0">
              <a:solidFill>
                <a:schemeClr val="tx1"/>
              </a:solidFill>
              <a:latin typeface="Times New Roman" pitchFamily="18" charset="0"/>
              <a:cs typeface="Times New Roman" pitchFamily="18" charset="0"/>
            </a:endParaRPr>
          </a:p>
          <a:p>
            <a:pPr marL="0" indent="0" algn="just" eaLnBrk="1" hangingPunct="1">
              <a:buFont typeface="Wingdings 3" pitchFamily="18" charset="2"/>
              <a:buNone/>
            </a:pPr>
            <a:r>
              <a:rPr lang="vi-VN" altLang="en-US" sz="2800" smtClean="0">
                <a:solidFill>
                  <a:schemeClr val="tx1"/>
                </a:solidFill>
                <a:latin typeface="Times New Roman" pitchFamily="18" charset="0"/>
                <a:cs typeface="Times New Roman" pitchFamily="18" charset="0"/>
              </a:rPr>
              <a:t>3. Trình tự thủ tục đăng ký bản công bố sản phẩm đối với phụ gia thực phẩm hỗn hợp có công dụng m</a:t>
            </a:r>
            <a:r>
              <a:rPr lang="en-US" altLang="en-US" sz="2800" smtClean="0">
                <a:solidFill>
                  <a:schemeClr val="tx1"/>
                </a:solidFill>
                <a:latin typeface="Times New Roman" pitchFamily="18" charset="0"/>
                <a:cs typeface="Times New Roman" pitchFamily="18" charset="0"/>
              </a:rPr>
              <a:t>ớ</a:t>
            </a:r>
            <a:r>
              <a:rPr lang="vi-VN" altLang="en-US" sz="2800" smtClean="0">
                <a:solidFill>
                  <a:schemeClr val="tx1"/>
                </a:solidFill>
                <a:latin typeface="Times New Roman" pitchFamily="18" charset="0"/>
                <a:cs typeface="Times New Roman" pitchFamily="18" charset="0"/>
              </a:rPr>
              <a:t>i theo quy định tại Điều 7, 8 Nghị định này.</a:t>
            </a:r>
            <a:endParaRPr lang="en-US" altLang="en-US" sz="2800" smtClean="0">
              <a:solidFill>
                <a:schemeClr val="tx1"/>
              </a:solidFill>
              <a:latin typeface="Times New Roman" pitchFamily="18" charset="0"/>
              <a:cs typeface="Times New Roman" pitchFamily="18" charset="0"/>
            </a:endParaRPr>
          </a:p>
        </p:txBody>
      </p:sp>
      <p:sp>
        <p:nvSpPr>
          <p:cNvPr id="7" name="Title 1"/>
          <p:cNvSpPr txBox="1">
            <a:spLocks/>
          </p:cNvSpPr>
          <p:nvPr/>
        </p:nvSpPr>
        <p:spPr>
          <a:xfrm>
            <a:off x="608013" y="609600"/>
            <a:ext cx="5181600" cy="990600"/>
          </a:xfrm>
          <a:prstGeom prst="rect">
            <a:avLst/>
          </a:prstGeom>
        </p:spPr>
        <p:txBody>
          <a:bodyPr anchor="ctr">
            <a:normAutofit/>
          </a:bodyPr>
          <a:lstStyle>
            <a:lvl1pPr algn="ctr" defTabSz="914126" rtl="0" eaLnBrk="1" latinLnBrk="0" hangingPunct="1">
              <a:lnSpc>
                <a:spcPct val="90000"/>
              </a:lnSpc>
              <a:spcBef>
                <a:spcPct val="0"/>
              </a:spcBef>
              <a:buNone/>
              <a:defRPr sz="3399"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pPr fontAlgn="auto">
              <a:spcAft>
                <a:spcPts val="0"/>
              </a:spcAft>
              <a:defRPr/>
            </a:pPr>
            <a:endParaRPr lang="en-US" sz="2200" dirty="0">
              <a:solidFill>
                <a:schemeClr val="bg2">
                  <a:lumMod val="20000"/>
                  <a:lumOff val="80000"/>
                </a:schemeClr>
              </a:solidFill>
              <a:effectLst/>
              <a:latin typeface="Times New Roman" panose="02020603050405020304" pitchFamily="18" charset="0"/>
              <a:cs typeface="Times New Roman" panose="02020603050405020304" pitchFamily="18" charset="0"/>
            </a:endParaRPr>
          </a:p>
        </p:txBody>
      </p:sp>
      <p:sp>
        <p:nvSpPr>
          <p:cNvPr id="83972" name="Rectangle 3"/>
          <p:cNvSpPr>
            <a:spLocks noChangeArrowheads="1"/>
          </p:cNvSpPr>
          <p:nvPr/>
        </p:nvSpPr>
        <p:spPr bwMode="auto">
          <a:xfrm>
            <a:off x="303213" y="436563"/>
            <a:ext cx="10972800" cy="954087"/>
          </a:xfrm>
          <a:prstGeom prst="rect">
            <a:avLst/>
          </a:prstGeom>
          <a:noFill/>
          <a:ln w="9525">
            <a:noFill/>
            <a:miter lim="800000"/>
            <a:headEnd/>
            <a:tailEnd/>
          </a:ln>
        </p:spPr>
        <p:txBody>
          <a:bodyPr>
            <a:spAutoFit/>
          </a:bodyPr>
          <a:lstStyle/>
          <a:p>
            <a:pPr eaLnBrk="1" hangingPunct="1"/>
            <a:r>
              <a:rPr lang="vi-VN" altLang="en-US" sz="2800" b="1">
                <a:solidFill>
                  <a:schemeClr val="accent2"/>
                </a:solidFill>
                <a:latin typeface="Times New Roman" pitchFamily="18" charset="0"/>
                <a:cs typeface="Times New Roman" pitchFamily="18" charset="0"/>
              </a:rPr>
              <a:t>Quy định về</a:t>
            </a:r>
            <a:r>
              <a:rPr lang="en-US" altLang="en-US" sz="2800" b="1">
                <a:solidFill>
                  <a:schemeClr val="accent2"/>
                </a:solidFill>
                <a:latin typeface="Times New Roman" pitchFamily="18" charset="0"/>
                <a:cs typeface="Times New Roman" pitchFamily="18" charset="0"/>
              </a:rPr>
              <a:t> </a:t>
            </a:r>
            <a:r>
              <a:rPr lang="vi-VN" altLang="en-US" sz="2800" b="1">
                <a:solidFill>
                  <a:schemeClr val="accent2"/>
                </a:solidFill>
                <a:latin typeface="Times New Roman" pitchFamily="18" charset="0"/>
                <a:cs typeface="Times New Roman" pitchFamily="18" charset="0"/>
              </a:rPr>
              <a:t>phụ gia thực phẩm</a:t>
            </a:r>
            <a:r>
              <a:rPr lang="en-US" altLang="en-US" sz="2800" b="1">
                <a:solidFill>
                  <a:schemeClr val="accent2"/>
                </a:solidFill>
                <a:latin typeface="Times New Roman" pitchFamily="18" charset="0"/>
                <a:cs typeface="Times New Roman" pitchFamily="18" charset="0"/>
              </a:rPr>
              <a:t> hỗn hợp có công dụng mới </a:t>
            </a:r>
          </a:p>
          <a:p>
            <a:pPr eaLnBrk="1" hangingPunct="1"/>
            <a:r>
              <a:rPr lang="en-US" altLang="en-US" sz="2800" b="1">
                <a:solidFill>
                  <a:schemeClr val="accent2"/>
                </a:solidFill>
                <a:latin typeface="Times New Roman" pitchFamily="18" charset="0"/>
                <a:cs typeface="Times New Roman" pitchFamily="18" charset="0"/>
              </a:rPr>
              <a:t>(Điều 32)</a:t>
            </a:r>
            <a:endParaRPr lang="en-US" altLang="en-US" sz="2800">
              <a:solidFill>
                <a:schemeClr val="accent2"/>
              </a:solidFill>
              <a:latin typeface="Times New Roman" pitchFamily="18" charset="0"/>
              <a:cs typeface="Times New Roman" pitchFamily="18" charset="0"/>
            </a:endParaRPr>
          </a:p>
        </p:txBody>
      </p:sp>
    </p:spTree>
  </p:cSld>
  <p:clrMapOvr>
    <a:masterClrMapping/>
  </p:clrMapOvr>
  <p:transition spd="med">
    <p:fade/>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Content Placeholder 1"/>
          <p:cNvSpPr>
            <a:spLocks noGrp="1"/>
          </p:cNvSpPr>
          <p:nvPr>
            <p:ph idx="1"/>
          </p:nvPr>
        </p:nvSpPr>
        <p:spPr>
          <a:xfrm>
            <a:off x="303213" y="1133475"/>
            <a:ext cx="10744200" cy="5495925"/>
          </a:xfrm>
        </p:spPr>
        <p:txBody>
          <a:bodyPr/>
          <a:lstStyle/>
          <a:p>
            <a:pPr marL="0" indent="0" algn="just" eaLnBrk="1" hangingPunct="1">
              <a:buFont typeface="Wingdings 3" pitchFamily="18" charset="2"/>
              <a:buNone/>
            </a:pPr>
            <a:r>
              <a:rPr lang="vi-VN" altLang="en-US" sz="2800" smtClean="0">
                <a:solidFill>
                  <a:schemeClr val="tx1"/>
                </a:solidFill>
                <a:latin typeface="Times New Roman" pitchFamily="18" charset="0"/>
                <a:cs typeface="Times New Roman" pitchFamily="18" charset="0"/>
              </a:rPr>
              <a:t>Tổ chức, cá nhân sản </a:t>
            </a:r>
            <a:r>
              <a:rPr lang="en-US" altLang="en-US" sz="2800" smtClean="0">
                <a:solidFill>
                  <a:schemeClr val="tx1"/>
                </a:solidFill>
                <a:latin typeface="Times New Roman" pitchFamily="18" charset="0"/>
                <a:cs typeface="Times New Roman" pitchFamily="18" charset="0"/>
              </a:rPr>
              <a:t>x</a:t>
            </a:r>
            <a:r>
              <a:rPr lang="vi-VN" altLang="en-US" sz="2800" smtClean="0">
                <a:solidFill>
                  <a:schemeClr val="tx1"/>
                </a:solidFill>
                <a:latin typeface="Times New Roman" pitchFamily="18" charset="0"/>
                <a:cs typeface="Times New Roman" pitchFamily="18" charset="0"/>
              </a:rPr>
              <a:t>uất, kinh doanh sản phẩm có trách nhiệm:</a:t>
            </a:r>
            <a:endParaRPr lang="en-US" altLang="en-US" sz="2800" smtClean="0">
              <a:solidFill>
                <a:schemeClr val="tx1"/>
              </a:solidFill>
              <a:latin typeface="Times New Roman" pitchFamily="18" charset="0"/>
              <a:cs typeface="Times New Roman" pitchFamily="18" charset="0"/>
            </a:endParaRPr>
          </a:p>
          <a:p>
            <a:pPr marL="0" indent="0" algn="just" eaLnBrk="1" hangingPunct="1">
              <a:buFont typeface="Wingdings 3" pitchFamily="18" charset="2"/>
              <a:buNone/>
            </a:pPr>
            <a:r>
              <a:rPr lang="vi-VN" altLang="en-US" sz="2800" smtClean="0">
                <a:solidFill>
                  <a:schemeClr val="tx1"/>
                </a:solidFill>
                <a:latin typeface="Times New Roman" pitchFamily="18" charset="0"/>
                <a:cs typeface="Times New Roman" pitchFamily="18" charset="0"/>
              </a:rPr>
              <a:t>1. Chỉ được sử dụng phụ gia thực phẩm trong danh mục các chất phụ gia được phép sử dụng trong thực phẩm do Bộ Y tế quy định. Trong trường hợp phụ gia thực phẩm không thuộc danh mục các chất phụ gia được phép sử dụng trong thực phẩm hoặc không đúng đối tượng sử dụng do Bộ Y tế quy định; tổ chức, cá nhân sản xuất, kinh doanh phụ gia thực phẩm phải đăng ký bản công bố sản phẩm tại Bộ Y tế theo quy định tại Điều 7, 8 Nghị định này.</a:t>
            </a:r>
            <a:endParaRPr lang="en-US" altLang="en-US" sz="2800" smtClean="0">
              <a:solidFill>
                <a:schemeClr val="tx1"/>
              </a:solidFill>
              <a:latin typeface="Times New Roman" pitchFamily="18" charset="0"/>
              <a:cs typeface="Times New Roman" pitchFamily="18" charset="0"/>
            </a:endParaRPr>
          </a:p>
          <a:p>
            <a:pPr marL="0" indent="0" algn="just" eaLnBrk="1" hangingPunct="1">
              <a:buFont typeface="Wingdings 3" pitchFamily="18" charset="2"/>
              <a:buNone/>
            </a:pPr>
            <a:r>
              <a:rPr lang="vi-VN" altLang="en-US" sz="2800" smtClean="0">
                <a:solidFill>
                  <a:schemeClr val="tx1"/>
                </a:solidFill>
                <a:latin typeface="Times New Roman" pitchFamily="18" charset="0"/>
                <a:cs typeface="Times New Roman" pitchFamily="18" charset="0"/>
              </a:rPr>
              <a:t>2. Sử dụng phụ gia thực phẩm không vượt quá mức sử dụng tối đa cho phép; đúng đối tượng thực phẩm; có nguồn gốc, xuất xứ rõ ràng; còn thời hạn sử dụng; đáp ứng đ</a:t>
            </a:r>
            <a:r>
              <a:rPr lang="en-US" altLang="en-US" sz="2800" smtClean="0">
                <a:solidFill>
                  <a:schemeClr val="tx1"/>
                </a:solidFill>
                <a:latin typeface="Times New Roman" pitchFamily="18" charset="0"/>
                <a:cs typeface="Times New Roman" pitchFamily="18" charset="0"/>
              </a:rPr>
              <a:t>ầy </a:t>
            </a:r>
            <a:r>
              <a:rPr lang="vi-VN" altLang="en-US" sz="2800" smtClean="0">
                <a:solidFill>
                  <a:schemeClr val="tx1"/>
                </a:solidFill>
                <a:latin typeface="Times New Roman" pitchFamily="18" charset="0"/>
                <a:cs typeface="Times New Roman" pitchFamily="18" charset="0"/>
              </a:rPr>
              <a:t>đủ các yêu cầu quản lý và yêu cầu kỹ thuật đối với phụ gia thực phẩm.</a:t>
            </a:r>
            <a:endParaRPr lang="en-US" altLang="en-US" sz="2800" smtClean="0">
              <a:solidFill>
                <a:schemeClr val="tx1"/>
              </a:solidFill>
              <a:latin typeface="Times New Roman" pitchFamily="18" charset="0"/>
              <a:cs typeface="Times New Roman" pitchFamily="18" charset="0"/>
            </a:endParaRPr>
          </a:p>
        </p:txBody>
      </p:sp>
      <p:sp>
        <p:nvSpPr>
          <p:cNvPr id="7" name="Title 1"/>
          <p:cNvSpPr txBox="1">
            <a:spLocks/>
          </p:cNvSpPr>
          <p:nvPr/>
        </p:nvSpPr>
        <p:spPr>
          <a:xfrm>
            <a:off x="608013" y="609600"/>
            <a:ext cx="5181600" cy="990600"/>
          </a:xfrm>
          <a:prstGeom prst="rect">
            <a:avLst/>
          </a:prstGeom>
        </p:spPr>
        <p:txBody>
          <a:bodyPr anchor="ctr">
            <a:normAutofit/>
          </a:bodyPr>
          <a:lstStyle>
            <a:lvl1pPr algn="ctr" defTabSz="914126" rtl="0" eaLnBrk="1" latinLnBrk="0" hangingPunct="1">
              <a:lnSpc>
                <a:spcPct val="90000"/>
              </a:lnSpc>
              <a:spcBef>
                <a:spcPct val="0"/>
              </a:spcBef>
              <a:buNone/>
              <a:defRPr sz="3399"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pPr fontAlgn="auto">
              <a:spcAft>
                <a:spcPts val="0"/>
              </a:spcAft>
              <a:defRPr/>
            </a:pPr>
            <a:endParaRPr lang="en-US" sz="2200" dirty="0">
              <a:solidFill>
                <a:schemeClr val="bg2">
                  <a:lumMod val="20000"/>
                  <a:lumOff val="80000"/>
                </a:schemeClr>
              </a:solidFill>
              <a:effectLst/>
              <a:latin typeface="Times New Roman" panose="02020603050405020304" pitchFamily="18" charset="0"/>
              <a:cs typeface="Times New Roman" panose="02020603050405020304" pitchFamily="18" charset="0"/>
            </a:endParaRPr>
          </a:p>
        </p:txBody>
      </p:sp>
      <p:sp>
        <p:nvSpPr>
          <p:cNvPr id="84996" name="Rectangle 3"/>
          <p:cNvSpPr>
            <a:spLocks noChangeArrowheads="1"/>
          </p:cNvSpPr>
          <p:nvPr/>
        </p:nvSpPr>
        <p:spPr bwMode="auto">
          <a:xfrm>
            <a:off x="303213" y="436563"/>
            <a:ext cx="10972800" cy="522287"/>
          </a:xfrm>
          <a:prstGeom prst="rect">
            <a:avLst/>
          </a:prstGeom>
          <a:noFill/>
          <a:ln w="9525">
            <a:noFill/>
            <a:miter lim="800000"/>
            <a:headEnd/>
            <a:tailEnd/>
          </a:ln>
        </p:spPr>
        <p:txBody>
          <a:bodyPr>
            <a:spAutoFit/>
          </a:bodyPr>
          <a:lstStyle/>
          <a:p>
            <a:pPr eaLnBrk="1" hangingPunct="1"/>
            <a:r>
              <a:rPr lang="vi-VN" altLang="en-US" sz="2800" b="1">
                <a:solidFill>
                  <a:schemeClr val="accent2"/>
                </a:solidFill>
                <a:latin typeface="Times New Roman" pitchFamily="18" charset="0"/>
                <a:cs typeface="Times New Roman" pitchFamily="18" charset="0"/>
              </a:rPr>
              <a:t>Quy định về</a:t>
            </a:r>
            <a:r>
              <a:rPr lang="en-US" altLang="en-US" sz="2800" b="1">
                <a:solidFill>
                  <a:schemeClr val="accent2"/>
                </a:solidFill>
                <a:latin typeface="Times New Roman" pitchFamily="18" charset="0"/>
                <a:cs typeface="Times New Roman" pitchFamily="18" charset="0"/>
              </a:rPr>
              <a:t> sử dụng </a:t>
            </a:r>
            <a:r>
              <a:rPr lang="vi-VN" altLang="en-US" sz="2800" b="1">
                <a:solidFill>
                  <a:schemeClr val="accent2"/>
                </a:solidFill>
                <a:latin typeface="Times New Roman" pitchFamily="18" charset="0"/>
                <a:cs typeface="Times New Roman" pitchFamily="18" charset="0"/>
              </a:rPr>
              <a:t>phụ gia thực phẩm</a:t>
            </a:r>
            <a:r>
              <a:rPr lang="en-US" altLang="en-US" sz="2800" b="1">
                <a:solidFill>
                  <a:schemeClr val="accent2"/>
                </a:solidFill>
                <a:latin typeface="Times New Roman" pitchFamily="18" charset="0"/>
                <a:cs typeface="Times New Roman" pitchFamily="18" charset="0"/>
              </a:rPr>
              <a:t> hỗn hợp (Điều 33)</a:t>
            </a:r>
            <a:endParaRPr lang="en-US" altLang="en-US" sz="2800">
              <a:solidFill>
                <a:schemeClr val="accent2"/>
              </a:solidFill>
              <a:latin typeface="Times New Roman" pitchFamily="18" charset="0"/>
              <a:cs typeface="Times New Roman" pitchFamily="18" charset="0"/>
            </a:endParaRPr>
          </a:p>
        </p:txBody>
      </p:sp>
    </p:spTree>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idx="1"/>
          </p:nvPr>
        </p:nvSpPr>
        <p:spPr>
          <a:xfrm>
            <a:off x="398463" y="1001713"/>
            <a:ext cx="9004300" cy="6477000"/>
          </a:xfrm>
        </p:spPr>
        <p:txBody>
          <a:bodyPr/>
          <a:lstStyle/>
          <a:p>
            <a:pPr marL="0" indent="0" algn="just" defTabSz="912813" eaLnBrk="1" hangingPunct="1">
              <a:buFont typeface="Arial" charset="0"/>
              <a:buNone/>
            </a:pPr>
            <a:r>
              <a:rPr lang="vi-VN" altLang="en-US" sz="2800" b="1" smtClean="0">
                <a:solidFill>
                  <a:schemeClr val="tx1"/>
                </a:solidFill>
                <a:latin typeface="Times New Roman" pitchFamily="18" charset="0"/>
                <a:cs typeface="Times New Roman" pitchFamily="18" charset="0"/>
              </a:rPr>
              <a:t>4. Bằng chứng khoa học</a:t>
            </a:r>
            <a:r>
              <a:rPr lang="vi-VN" altLang="en-US" sz="2800" smtClean="0">
                <a:solidFill>
                  <a:schemeClr val="tx1"/>
                </a:solidFill>
                <a:latin typeface="Times New Roman" pitchFamily="18" charset="0"/>
                <a:cs typeface="Times New Roman" pitchFamily="18" charset="0"/>
              </a:rPr>
              <a:t> là các thông tin, tài liệu khoa học từ các công trình nghiên cứu khoa học được cơ quan quản lý nhà nước có thẩm quyền về nghiên cứu khoa học nghiệm thu hoặc được các tạp chí khoa học trong, ngoài nước công bố hoặc tài liệu về y học cổ truyền, cây thuốc, vị thuốc được công bố trên các ấn bản khoa học.</a:t>
            </a:r>
            <a:endParaRPr lang="en-US" altLang="en-US" sz="2800" smtClean="0">
              <a:solidFill>
                <a:schemeClr val="tx1"/>
              </a:solidFill>
              <a:latin typeface="Times New Roman" pitchFamily="18" charset="0"/>
              <a:cs typeface="Times New Roman" pitchFamily="18" charset="0"/>
            </a:endParaRPr>
          </a:p>
          <a:p>
            <a:pPr marL="0" indent="0" algn="just" defTabSz="912813" eaLnBrk="1" hangingPunct="1">
              <a:buFont typeface="Arial" charset="0"/>
              <a:buNone/>
            </a:pPr>
            <a:r>
              <a:rPr lang="vi-VN" altLang="en-US" sz="2800" b="1" smtClean="0">
                <a:solidFill>
                  <a:schemeClr val="tx1"/>
                </a:solidFill>
                <a:latin typeface="Times New Roman" pitchFamily="18" charset="0"/>
                <a:cs typeface="Times New Roman" pitchFamily="18" charset="0"/>
              </a:rPr>
              <a:t>5. Chủ hàng </a:t>
            </a:r>
            <a:r>
              <a:rPr lang="vi-VN" altLang="en-US" sz="2800" smtClean="0">
                <a:solidFill>
                  <a:schemeClr val="tx1"/>
                </a:solidFill>
                <a:latin typeface="Times New Roman" pitchFamily="18" charset="0"/>
                <a:cs typeface="Times New Roman" pitchFamily="18" charset="0"/>
              </a:rPr>
              <a:t>là tổ chức, cá nhân chịu trách nhiệm về hàng hóa trong các hồ sơ công bố/tự công bố sản phẩm hoặc tổ chức, cá nhân được ủy quyền thực hiện việc nhập khẩu, xuất khẩu sản phẩm thực phẩm.</a:t>
            </a:r>
            <a:endParaRPr lang="en-US" altLang="en-US" sz="2800" smtClean="0">
              <a:solidFill>
                <a:schemeClr val="tx1"/>
              </a:solidFill>
              <a:latin typeface="Times New Roman" pitchFamily="18" charset="0"/>
              <a:cs typeface="Times New Roman" pitchFamily="18" charset="0"/>
            </a:endParaRPr>
          </a:p>
          <a:p>
            <a:pPr marL="0" indent="0" algn="just" defTabSz="912813" eaLnBrk="1" hangingPunct="1">
              <a:buFont typeface="Arial" charset="0"/>
              <a:buNone/>
            </a:pPr>
            <a:endParaRPr lang="en-US" altLang="en-US" sz="2800" smtClean="0">
              <a:solidFill>
                <a:schemeClr val="tx1"/>
              </a:solidFill>
              <a:latin typeface="Times New Roman" pitchFamily="18" charset="0"/>
              <a:cs typeface="Times New Roman" pitchFamily="18" charset="0"/>
            </a:endParaRPr>
          </a:p>
          <a:p>
            <a:pPr marL="0" indent="0" defTabSz="912813" eaLnBrk="1" hangingPunct="1">
              <a:buFont typeface="Arial" charset="0"/>
              <a:buNone/>
            </a:pPr>
            <a:endParaRPr lang="en-US" altLang="en-US" sz="2800" smtClean="0">
              <a:solidFill>
                <a:schemeClr val="tx1"/>
              </a:solidFill>
              <a:latin typeface="Times New Roman" pitchFamily="18" charset="0"/>
              <a:cs typeface="Times New Roman" pitchFamily="18" charset="0"/>
            </a:endParaRPr>
          </a:p>
        </p:txBody>
      </p:sp>
      <p:sp>
        <p:nvSpPr>
          <p:cNvPr id="13315" name="Title 1"/>
          <p:cNvSpPr txBox="1">
            <a:spLocks/>
          </p:cNvSpPr>
          <p:nvPr/>
        </p:nvSpPr>
        <p:spPr bwMode="auto">
          <a:xfrm>
            <a:off x="608013" y="152400"/>
            <a:ext cx="9372600" cy="914400"/>
          </a:xfrm>
          <a:prstGeom prst="rect">
            <a:avLst/>
          </a:prstGeom>
          <a:noFill/>
          <a:ln w="9525">
            <a:noFill/>
            <a:miter lim="800000"/>
            <a:headEnd/>
            <a:tailEnd/>
          </a:ln>
        </p:spPr>
        <p:txBody>
          <a:bodyPr anchor="ctr"/>
          <a:lstStyle/>
          <a:p>
            <a:pPr defTabSz="912813" eaLnBrk="1" hangingPunct="1">
              <a:lnSpc>
                <a:spcPct val="90000"/>
              </a:lnSpc>
            </a:pPr>
            <a:r>
              <a:rPr lang="en-US" altLang="en-US" sz="2800" b="1" dirty="0" err="1">
                <a:solidFill>
                  <a:schemeClr val="accent2"/>
                </a:solidFill>
                <a:latin typeface="Times New Roman" pitchFamily="18" charset="0"/>
                <a:cs typeface="Times New Roman" pitchFamily="18" charset="0"/>
              </a:rPr>
              <a:t>Giải</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thích</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từ</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ngữ</a:t>
            </a:r>
            <a:r>
              <a:rPr lang="en-US" altLang="en-US" sz="2800" b="1" dirty="0">
                <a:solidFill>
                  <a:schemeClr val="accent2"/>
                </a:solidFill>
                <a:latin typeface="Times New Roman" pitchFamily="18" charset="0"/>
                <a:cs typeface="Times New Roman" pitchFamily="18" charset="0"/>
              </a:rPr>
              <a:t> </a:t>
            </a:r>
            <a:r>
              <a:rPr lang="en-US" altLang="en-US" sz="2800" b="1" dirty="0" smtClean="0">
                <a:solidFill>
                  <a:schemeClr val="accent2"/>
                </a:solidFill>
                <a:latin typeface="Times New Roman" pitchFamily="18" charset="0"/>
                <a:cs typeface="Times New Roman" pitchFamily="18" charset="0"/>
              </a:rPr>
              <a:t>(</a:t>
            </a:r>
            <a:r>
              <a:rPr lang="en-US" altLang="en-US" sz="2800" b="1" dirty="0" err="1" smtClean="0">
                <a:solidFill>
                  <a:schemeClr val="accent2"/>
                </a:solidFill>
                <a:latin typeface="Times New Roman" pitchFamily="18" charset="0"/>
                <a:cs typeface="Times New Roman" pitchFamily="18" charset="0"/>
              </a:rPr>
              <a:t>tiếp</a:t>
            </a:r>
            <a:r>
              <a:rPr lang="en-US" altLang="en-US" sz="2800" b="1" dirty="0" smtClean="0">
                <a:solidFill>
                  <a:schemeClr val="accent2"/>
                </a:solidFill>
                <a:latin typeface="Times New Roman" pitchFamily="18" charset="0"/>
                <a:cs typeface="Times New Roman" pitchFamily="18" charset="0"/>
              </a:rPr>
              <a:t>…)</a:t>
            </a:r>
            <a:endParaRPr lang="en-US" altLang="en-US" sz="2800" b="1" dirty="0">
              <a:solidFill>
                <a:schemeClr val="accent2"/>
              </a:solidFill>
              <a:latin typeface="Times New Roman" pitchFamily="18" charset="0"/>
              <a:cs typeface="Times New Roman" pitchFamily="18" charset="0"/>
            </a:endParaRPr>
          </a:p>
        </p:txBody>
      </p:sp>
    </p:spTree>
  </p:cSld>
  <p:clrMapOvr>
    <a:masterClrMapping/>
  </p:clrMapOvr>
  <p:transition spd="med">
    <p:fade/>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p:cNvSpPr>
            <a:spLocks noGrp="1"/>
          </p:cNvSpPr>
          <p:nvPr>
            <p:ph type="title"/>
          </p:nvPr>
        </p:nvSpPr>
        <p:spPr>
          <a:xfrm>
            <a:off x="760412" y="2286000"/>
            <a:ext cx="9982201" cy="1524000"/>
          </a:xfrm>
        </p:spPr>
        <p:txBody>
          <a:bodyPr/>
          <a:lstStyle/>
          <a:p>
            <a:pPr defTabSz="912813" eaLnBrk="1" hangingPunct="1"/>
            <a:r>
              <a:rPr lang="vi-VN" altLang="en-US" sz="3600" b="1" dirty="0" smtClean="0">
                <a:solidFill>
                  <a:schemeClr val="accent2"/>
                </a:solidFill>
                <a:latin typeface="Times New Roman" pitchFamily="18" charset="0"/>
                <a:cs typeface="Times New Roman" pitchFamily="18" charset="0"/>
              </a:rPr>
              <a:t>TRUY XUẤT NGUỒN GỐC THỰC PHẨM</a:t>
            </a:r>
            <a:endParaRPr lang="en-US" altLang="en-US" sz="3600" b="1" dirty="0" smtClean="0">
              <a:solidFill>
                <a:schemeClr val="accent2"/>
              </a:solidFill>
              <a:latin typeface="Times New Roman" pitchFamily="18" charset="0"/>
              <a:cs typeface="Times New Roman" pitchFamily="18" charset="0"/>
            </a:endParaRPr>
          </a:p>
        </p:txBody>
      </p:sp>
    </p:spTree>
  </p:cSld>
  <p:clrMapOvr>
    <a:masterClrMapping/>
  </p:clrMapOvr>
  <p:transition spd="med">
    <p:fade/>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Content Placeholder 1"/>
          <p:cNvSpPr>
            <a:spLocks noGrp="1"/>
          </p:cNvSpPr>
          <p:nvPr>
            <p:ph idx="1"/>
          </p:nvPr>
        </p:nvSpPr>
        <p:spPr>
          <a:xfrm>
            <a:off x="277813" y="1182688"/>
            <a:ext cx="10312400" cy="5238750"/>
          </a:xfrm>
        </p:spPr>
        <p:txBody>
          <a:bodyPr rtlCol="0">
            <a:normAutofit fontScale="92500"/>
          </a:bodyPr>
          <a:lstStyle/>
          <a:p>
            <a:pPr marL="0" indent="0" algn="just" defTabSz="457063" eaLnBrk="1" fontAlgn="auto" hangingPunct="1">
              <a:spcAft>
                <a:spcPts val="0"/>
              </a:spcAft>
              <a:buFont typeface="Arial" panose="020B0604020202020204" pitchFamily="34" charset="0"/>
              <a:buNone/>
              <a:defRPr/>
            </a:pPr>
            <a:r>
              <a:rPr lang="vi-VN" altLang="en-US" sz="2800" dirty="0" smtClean="0">
                <a:solidFill>
                  <a:schemeClr val="tx1"/>
                </a:solidFill>
                <a:latin typeface="Times New Roman" panose="02020603050405020304" pitchFamily="18" charset="0"/>
                <a:cs typeface="Times New Roman" panose="02020603050405020304" pitchFamily="18" charset="0"/>
              </a:rPr>
              <a:t>1. Tổ chức, cá nhân sản xuất, kinh doanh sản phẩm phải lưu trữ các thông tin liên quan đến nhà sản xuất, cung cấp sản phẩm và khách hàng trong trường hợp khách hàng đã mua sản phẩm đó thông qua hợp đồng, s</a:t>
            </a:r>
            <a:r>
              <a:rPr lang="en-US" altLang="en-US" sz="2800" dirty="0" smtClean="0">
                <a:solidFill>
                  <a:schemeClr val="tx1"/>
                </a:solidFill>
                <a:latin typeface="Times New Roman" panose="02020603050405020304" pitchFamily="18" charset="0"/>
                <a:cs typeface="Times New Roman" panose="02020603050405020304" pitchFamily="18" charset="0"/>
              </a:rPr>
              <a:t>ổ </a:t>
            </a:r>
            <a:r>
              <a:rPr lang="vi-VN" altLang="en-US" sz="2800" dirty="0" smtClean="0">
                <a:solidFill>
                  <a:schemeClr val="tx1"/>
                </a:solidFill>
                <a:latin typeface="Times New Roman" panose="02020603050405020304" pitchFamily="18" charset="0"/>
                <a:cs typeface="Times New Roman" panose="02020603050405020304" pitchFamily="18" charset="0"/>
              </a:rPr>
              <a:t>sách ghi chép hoặc các phương thức khác để phục vụ việc truy xuất nguồn gốc. Các thông tin phục vụ truy xuất nguồn gốc bao gồm:</a:t>
            </a:r>
            <a:endParaRPr lang="en-US" altLang="en-US" sz="2800" dirty="0" smtClean="0">
              <a:solidFill>
                <a:schemeClr val="tx1"/>
              </a:solidFill>
              <a:latin typeface="Times New Roman" panose="02020603050405020304" pitchFamily="18" charset="0"/>
              <a:cs typeface="Times New Roman" panose="02020603050405020304" pitchFamily="18" charset="0"/>
            </a:endParaRPr>
          </a:p>
          <a:p>
            <a:pPr marL="0" indent="0" algn="just" defTabSz="457063" eaLnBrk="1" fontAlgn="auto" hangingPunct="1">
              <a:spcAft>
                <a:spcPts val="0"/>
              </a:spcAft>
              <a:buFont typeface="Arial" panose="020B0604020202020204" pitchFamily="34" charset="0"/>
              <a:buNone/>
              <a:defRPr/>
            </a:pPr>
            <a:r>
              <a:rPr lang="vi-VN" altLang="en-US" sz="2800" dirty="0" smtClean="0">
                <a:solidFill>
                  <a:schemeClr val="tx1"/>
                </a:solidFill>
                <a:latin typeface="Times New Roman" panose="02020603050405020304" pitchFamily="18" charset="0"/>
                <a:cs typeface="Times New Roman" panose="02020603050405020304" pitchFamily="18" charset="0"/>
              </a:rPr>
              <a:t>a) Tên, chủng loại sản phẩm đã mua, đã bán;</a:t>
            </a:r>
            <a:endParaRPr lang="en-US" altLang="en-US" sz="2800" dirty="0" smtClean="0">
              <a:solidFill>
                <a:schemeClr val="tx1"/>
              </a:solidFill>
              <a:latin typeface="Times New Roman" panose="02020603050405020304" pitchFamily="18" charset="0"/>
              <a:cs typeface="Times New Roman" panose="02020603050405020304" pitchFamily="18" charset="0"/>
            </a:endParaRPr>
          </a:p>
          <a:p>
            <a:pPr marL="0" indent="0" algn="just" defTabSz="457063" eaLnBrk="1" fontAlgn="auto" hangingPunct="1">
              <a:spcAft>
                <a:spcPts val="0"/>
              </a:spcAft>
              <a:buFont typeface="Arial" panose="020B0604020202020204" pitchFamily="34" charset="0"/>
              <a:buNone/>
              <a:defRPr/>
            </a:pPr>
            <a:r>
              <a:rPr lang="vi-VN" altLang="en-US" sz="2800" dirty="0" smtClean="0">
                <a:solidFill>
                  <a:schemeClr val="tx1"/>
                </a:solidFill>
                <a:latin typeface="Times New Roman" panose="02020603050405020304" pitchFamily="18" charset="0"/>
                <a:cs typeface="Times New Roman" panose="02020603050405020304" pitchFamily="18" charset="0"/>
              </a:rPr>
              <a:t>b) Ngày, tháng, năm, số lượng, khối lượng, s</a:t>
            </a:r>
            <a:r>
              <a:rPr lang="en-US" altLang="en-US" sz="2800" dirty="0" smtClean="0">
                <a:solidFill>
                  <a:schemeClr val="tx1"/>
                </a:solidFill>
                <a:latin typeface="Times New Roman" panose="02020603050405020304" pitchFamily="18" charset="0"/>
                <a:cs typeface="Times New Roman" panose="02020603050405020304" pitchFamily="18" charset="0"/>
              </a:rPr>
              <a:t>ố </a:t>
            </a:r>
            <a:r>
              <a:rPr lang="vi-VN" altLang="en-US" sz="2800" dirty="0" smtClean="0">
                <a:solidFill>
                  <a:schemeClr val="tx1"/>
                </a:solidFill>
                <a:latin typeface="Times New Roman" panose="02020603050405020304" pitchFamily="18" charset="0"/>
                <a:cs typeface="Times New Roman" panose="02020603050405020304" pitchFamily="18" charset="0"/>
              </a:rPr>
              <a:t>lô, số mẻ của sản phẩm (nếu có) đã mua, bán.</a:t>
            </a:r>
            <a:endParaRPr lang="en-US" altLang="en-US" sz="2800" dirty="0" smtClean="0">
              <a:solidFill>
                <a:schemeClr val="tx1"/>
              </a:solidFill>
              <a:latin typeface="Times New Roman" panose="02020603050405020304" pitchFamily="18" charset="0"/>
              <a:cs typeface="Times New Roman" panose="02020603050405020304" pitchFamily="18" charset="0"/>
            </a:endParaRPr>
          </a:p>
          <a:p>
            <a:pPr marL="0" indent="0" algn="just" defTabSz="457063" eaLnBrk="1" fontAlgn="auto" hangingPunct="1">
              <a:spcAft>
                <a:spcPts val="0"/>
              </a:spcAft>
              <a:buFont typeface="Arial" panose="020B0604020202020204" pitchFamily="34" charset="0"/>
              <a:buNone/>
              <a:defRPr/>
            </a:pPr>
            <a:r>
              <a:rPr lang="vi-VN" altLang="en-US" sz="2800" dirty="0" smtClean="0">
                <a:solidFill>
                  <a:schemeClr val="tx1"/>
                </a:solidFill>
                <a:latin typeface="Times New Roman" panose="02020603050405020304" pitchFamily="18" charset="0"/>
                <a:cs typeface="Times New Roman" panose="02020603050405020304" pitchFamily="18" charset="0"/>
              </a:rPr>
              <a:t>2. Bộ trưởng Bộ Y tế, Bộ trưởng Bộ Nông nghiệp và Phát triển nông thôn, Bộ trưởng Bộ Công Thương quy định cụ thể việc truy xuất nguồn gốc sản phẩm đối với các sản phẩm thuộc lĩnh vực được phân công quản lý.</a:t>
            </a:r>
            <a:endParaRPr lang="en-US" altLang="en-US" sz="2800" dirty="0" smtClean="0">
              <a:solidFill>
                <a:schemeClr val="tx1"/>
              </a:solidFill>
              <a:latin typeface="Times New Roman" panose="02020603050405020304" pitchFamily="18" charset="0"/>
              <a:cs typeface="Times New Roman" panose="02020603050405020304" pitchFamily="18" charset="0"/>
            </a:endParaRPr>
          </a:p>
        </p:txBody>
      </p:sp>
      <p:sp>
        <p:nvSpPr>
          <p:cNvPr id="87043" name="Rectangle 3"/>
          <p:cNvSpPr>
            <a:spLocks noChangeArrowheads="1"/>
          </p:cNvSpPr>
          <p:nvPr/>
        </p:nvSpPr>
        <p:spPr bwMode="auto">
          <a:xfrm>
            <a:off x="301625" y="228600"/>
            <a:ext cx="10972800" cy="954088"/>
          </a:xfrm>
          <a:prstGeom prst="rect">
            <a:avLst/>
          </a:prstGeom>
          <a:noFill/>
          <a:ln w="9525">
            <a:noFill/>
            <a:miter lim="800000"/>
            <a:headEnd/>
            <a:tailEnd/>
          </a:ln>
        </p:spPr>
        <p:txBody>
          <a:bodyPr>
            <a:spAutoFit/>
          </a:bodyPr>
          <a:lstStyle/>
          <a:p>
            <a:pPr eaLnBrk="1" hangingPunct="1">
              <a:buFont typeface="Arial" charset="0"/>
              <a:buNone/>
            </a:pPr>
            <a:r>
              <a:rPr lang="vi-VN" altLang="en-US" sz="2800" b="1">
                <a:solidFill>
                  <a:schemeClr val="accent2"/>
                </a:solidFill>
                <a:latin typeface="Times New Roman" pitchFamily="18" charset="0"/>
                <a:cs typeface="Times New Roman" pitchFamily="18" charset="0"/>
              </a:rPr>
              <a:t>Thực hiện việc truy xuất nguồn gốc đối với sản phẩm </a:t>
            </a:r>
            <a:endParaRPr lang="en-US" altLang="en-US" sz="2800" b="1">
              <a:solidFill>
                <a:schemeClr val="accent2"/>
              </a:solidFill>
              <a:latin typeface="Times New Roman" pitchFamily="18" charset="0"/>
              <a:cs typeface="Times New Roman" pitchFamily="18" charset="0"/>
            </a:endParaRPr>
          </a:p>
          <a:p>
            <a:pPr eaLnBrk="1" hangingPunct="1">
              <a:buFont typeface="Arial" charset="0"/>
              <a:buNone/>
            </a:pPr>
            <a:r>
              <a:rPr lang="vi-VN" altLang="en-US" sz="2800" b="1">
                <a:solidFill>
                  <a:schemeClr val="accent2"/>
                </a:solidFill>
                <a:latin typeface="Times New Roman" pitchFamily="18" charset="0"/>
                <a:cs typeface="Times New Roman" pitchFamily="18" charset="0"/>
              </a:rPr>
              <a:t>không bảo đảm an toàn</a:t>
            </a:r>
            <a:r>
              <a:rPr lang="en-US" altLang="en-US" sz="2800" b="1">
                <a:solidFill>
                  <a:schemeClr val="accent2"/>
                </a:solidFill>
                <a:latin typeface="Times New Roman" pitchFamily="18" charset="0"/>
                <a:cs typeface="Times New Roman" pitchFamily="18" charset="0"/>
              </a:rPr>
              <a:t> (Điều 35)</a:t>
            </a:r>
            <a:endParaRPr lang="en-US" altLang="en-US" sz="2800">
              <a:solidFill>
                <a:schemeClr val="accent2"/>
              </a:solidFill>
              <a:latin typeface="Times New Roman" pitchFamily="18" charset="0"/>
              <a:cs typeface="Times New Roman" pitchFamily="18" charset="0"/>
            </a:endParaRPr>
          </a:p>
        </p:txBody>
      </p:sp>
    </p:spTree>
  </p:cSld>
  <p:clrMapOvr>
    <a:masterClrMapping/>
  </p:clrMapOvr>
  <p:transition spd="med">
    <p:fade/>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1"/>
          <p:cNvSpPr>
            <a:spLocks noGrp="1"/>
          </p:cNvSpPr>
          <p:nvPr>
            <p:ph type="title"/>
          </p:nvPr>
        </p:nvSpPr>
        <p:spPr>
          <a:xfrm>
            <a:off x="-153988" y="2667000"/>
            <a:ext cx="11734801" cy="2971800"/>
          </a:xfrm>
        </p:spPr>
        <p:txBody>
          <a:bodyPr/>
          <a:lstStyle/>
          <a:p>
            <a:pPr algn="ctr" defTabSz="912813" eaLnBrk="1" hangingPunct="1"/>
            <a:r>
              <a:rPr lang="vi-VN" altLang="en-US" sz="3400" b="1" dirty="0" smtClean="0">
                <a:solidFill>
                  <a:schemeClr val="accent2"/>
                </a:solidFill>
                <a:latin typeface="Times New Roman" pitchFamily="18" charset="0"/>
                <a:cs typeface="Times New Roman" pitchFamily="18" charset="0"/>
              </a:rPr>
              <a:t>PHÂN CÔNG TRÁCH NHIỆM QUẢN LÝ NHÀ</a:t>
            </a:r>
            <a:r>
              <a:rPr lang="en-US" altLang="en-US" sz="3400" b="1" dirty="0" smtClean="0">
                <a:solidFill>
                  <a:schemeClr val="accent2"/>
                </a:solidFill>
                <a:latin typeface="Times New Roman" pitchFamily="18" charset="0"/>
                <a:cs typeface="Times New Roman" pitchFamily="18" charset="0"/>
              </a:rPr>
              <a:t> </a:t>
            </a:r>
            <a:r>
              <a:rPr lang="vi-VN" altLang="en-US" sz="3400" b="1" dirty="0" smtClean="0">
                <a:solidFill>
                  <a:schemeClr val="accent2"/>
                </a:solidFill>
                <a:latin typeface="Times New Roman" pitchFamily="18" charset="0"/>
                <a:cs typeface="Times New Roman" pitchFamily="18" charset="0"/>
              </a:rPr>
              <a:t>NƯỚC </a:t>
            </a:r>
            <a:r>
              <a:rPr lang="en-US" altLang="en-US" sz="3400" b="1" dirty="0" smtClean="0">
                <a:solidFill>
                  <a:schemeClr val="accent2"/>
                </a:solidFill>
                <a:latin typeface="Times New Roman" pitchFamily="18" charset="0"/>
                <a:cs typeface="Times New Roman" pitchFamily="18" charset="0"/>
              </a:rPr>
              <a:t/>
            </a:r>
            <a:br>
              <a:rPr lang="en-US" altLang="en-US" sz="3400" b="1" dirty="0" smtClean="0">
                <a:solidFill>
                  <a:schemeClr val="accent2"/>
                </a:solidFill>
                <a:latin typeface="Times New Roman" pitchFamily="18" charset="0"/>
                <a:cs typeface="Times New Roman" pitchFamily="18" charset="0"/>
              </a:rPr>
            </a:br>
            <a:r>
              <a:rPr lang="vi-VN" altLang="en-US" sz="3400" b="1" dirty="0" smtClean="0">
                <a:solidFill>
                  <a:schemeClr val="accent2"/>
                </a:solidFill>
                <a:latin typeface="Times New Roman" pitchFamily="18" charset="0"/>
                <a:cs typeface="Times New Roman" pitchFamily="18" charset="0"/>
              </a:rPr>
              <a:t>VỀ AN TOÀN THỰC PHẨM</a:t>
            </a:r>
            <a:endParaRPr lang="en-US" altLang="en-US" sz="3400" b="1" dirty="0" smtClean="0">
              <a:solidFill>
                <a:schemeClr val="accent2"/>
              </a:solidFill>
              <a:latin typeface="Times New Roman" pitchFamily="18" charset="0"/>
              <a:cs typeface="Times New Roman" pitchFamily="18" charset="0"/>
            </a:endParaRPr>
          </a:p>
        </p:txBody>
      </p:sp>
    </p:spTree>
  </p:cSld>
  <p:clrMapOvr>
    <a:masterClrMapping/>
  </p:clrMapOvr>
  <p:transition spd="med">
    <p:fade/>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2088" y="1143001"/>
            <a:ext cx="10321925" cy="5410200"/>
          </a:xfrm>
        </p:spPr>
        <p:txBody>
          <a:bodyPr rtlCol="0">
            <a:normAutofit/>
          </a:bodyPr>
          <a:lstStyle/>
          <a:p>
            <a:pPr marL="0" indent="0" algn="just" defTabSz="914126" eaLnBrk="1" fontAlgn="auto" hangingPunct="1">
              <a:spcAft>
                <a:spcPts val="0"/>
              </a:spcAft>
              <a:buFont typeface="Wingdings" pitchFamily="2" charset="2"/>
              <a:buChar char="Ø"/>
              <a:defRPr/>
            </a:pPr>
            <a:r>
              <a:rPr lang="en-US" sz="2600" dirty="0" smtClean="0">
                <a:solidFill>
                  <a:schemeClr val="tx1"/>
                </a:solidFill>
                <a:latin typeface="Times New Roman" pitchFamily="18" charset="0"/>
                <a:cs typeface="Times New Roman" pitchFamily="18" charset="0"/>
              </a:rPr>
              <a:t> Đ</a:t>
            </a:r>
            <a:r>
              <a:rPr lang="vi-VN" sz="2600" dirty="0">
                <a:solidFill>
                  <a:schemeClr val="tx1"/>
                </a:solidFill>
                <a:latin typeface="Times New Roman" pitchFamily="18" charset="0"/>
                <a:cs typeface="Times New Roman" pitchFamily="18" charset="0"/>
              </a:rPr>
              <a:t>ối với cơ sở sản xuất nhiều loại sản phẩm thực phẩm thuộc thẩm quyền </a:t>
            </a:r>
            <a:r>
              <a:rPr lang="en-US" sz="2600" dirty="0" smtClean="0">
                <a:solidFill>
                  <a:schemeClr val="tx1"/>
                </a:solidFill>
                <a:latin typeface="Times New Roman" pitchFamily="18" charset="0"/>
                <a:cs typeface="Times New Roman" pitchFamily="18" charset="0"/>
              </a:rPr>
              <a:t> </a:t>
            </a:r>
            <a:r>
              <a:rPr lang="vi-VN" sz="2600" dirty="0" smtClean="0">
                <a:solidFill>
                  <a:schemeClr val="tx1"/>
                </a:solidFill>
                <a:latin typeface="Times New Roman" pitchFamily="18" charset="0"/>
                <a:cs typeface="Times New Roman" pitchFamily="18" charset="0"/>
              </a:rPr>
              <a:t>quản </a:t>
            </a:r>
            <a:r>
              <a:rPr lang="vi-VN" sz="2600" dirty="0">
                <a:solidFill>
                  <a:schemeClr val="tx1"/>
                </a:solidFill>
                <a:latin typeface="Times New Roman" pitchFamily="18" charset="0"/>
                <a:cs typeface="Times New Roman" pitchFamily="18" charset="0"/>
              </a:rPr>
              <a:t>lý của từ 2 cơ quan quản lý chuyên ngành trở lên thì sản phẩm có sản lượng lớn thuộc thẩm quyền quản lý của cơ quan nào thì cơ quan đó quản </a:t>
            </a:r>
            <a:r>
              <a:rPr lang="vi-VN" sz="2600" dirty="0" smtClean="0">
                <a:solidFill>
                  <a:schemeClr val="tx1"/>
                </a:solidFill>
                <a:latin typeface="Times New Roman" pitchFamily="18" charset="0"/>
                <a:cs typeface="Times New Roman" pitchFamily="18" charset="0"/>
              </a:rPr>
              <a:t>lý</a:t>
            </a:r>
            <a:endParaRPr lang="en-US" sz="2600" dirty="0" smtClean="0">
              <a:solidFill>
                <a:schemeClr val="tx1"/>
              </a:solidFill>
              <a:latin typeface="Times New Roman" pitchFamily="18" charset="0"/>
              <a:cs typeface="Times New Roman" pitchFamily="18" charset="0"/>
            </a:endParaRPr>
          </a:p>
          <a:p>
            <a:pPr marL="228531" indent="-228531" algn="just" defTabSz="914126" eaLnBrk="1" fontAlgn="auto" hangingPunct="1">
              <a:spcAft>
                <a:spcPts val="0"/>
              </a:spcAft>
              <a:buFont typeface="Wingdings" pitchFamily="2" charset="2"/>
              <a:buChar char="Ø"/>
              <a:defRPr/>
            </a:pPr>
            <a:r>
              <a:rPr lang="en-US" sz="2600" dirty="0" smtClean="0">
                <a:solidFill>
                  <a:schemeClr val="tx1"/>
                </a:solidFill>
                <a:latin typeface="Times New Roman" pitchFamily="18" charset="0"/>
                <a:cs typeface="Times New Roman" pitchFamily="18" charset="0"/>
              </a:rPr>
              <a:t> </a:t>
            </a:r>
            <a:r>
              <a:rPr lang="vi-VN" sz="2600" dirty="0" smtClean="0">
                <a:solidFill>
                  <a:schemeClr val="tx1"/>
                </a:solidFill>
                <a:latin typeface="Times New Roman" pitchFamily="18" charset="0"/>
                <a:cs typeface="Times New Roman" pitchFamily="18" charset="0"/>
              </a:rPr>
              <a:t>Đối với cơ sở không thực hiện công đoạn sản xuất nhưng kinh doanh nhi</a:t>
            </a:r>
            <a:r>
              <a:rPr lang="en-US" sz="2600" dirty="0" smtClean="0">
                <a:solidFill>
                  <a:schemeClr val="tx1"/>
                </a:solidFill>
                <a:latin typeface="Times New Roman" pitchFamily="18" charset="0"/>
                <a:cs typeface="Times New Roman" pitchFamily="18" charset="0"/>
              </a:rPr>
              <a:t>ề</a:t>
            </a:r>
            <a:r>
              <a:rPr lang="vi-VN" sz="2600" dirty="0" smtClean="0">
                <a:solidFill>
                  <a:schemeClr val="tx1"/>
                </a:solidFill>
                <a:latin typeface="Times New Roman" pitchFamily="18" charset="0"/>
                <a:cs typeface="Times New Roman" pitchFamily="18" charset="0"/>
              </a:rPr>
              <a:t>u loại sản phẩm thực phẩm thuộc thẩm quyền quản lý của từ 2 cơ quan quản lý chuyên ngành trở lên do ngành Công Thương quản lý, trừ trường hợp là chợ đầu mối, đấu giá nông sản.</a:t>
            </a:r>
            <a:endParaRPr lang="en-US" sz="2600" dirty="0" smtClean="0">
              <a:solidFill>
                <a:schemeClr val="tx1"/>
              </a:solidFill>
              <a:latin typeface="Times New Roman" pitchFamily="18" charset="0"/>
              <a:cs typeface="Times New Roman" pitchFamily="18" charset="0"/>
            </a:endParaRPr>
          </a:p>
          <a:p>
            <a:pPr marL="228531" indent="-228531" algn="just" defTabSz="914126" eaLnBrk="1" fontAlgn="auto" hangingPunct="1">
              <a:spcAft>
                <a:spcPts val="0"/>
              </a:spcAft>
              <a:buFont typeface="Wingdings" pitchFamily="2" charset="2"/>
              <a:buChar char="Ø"/>
              <a:defRPr/>
            </a:pPr>
            <a:r>
              <a:rPr lang="vi-VN" sz="2600" dirty="0" smtClean="0">
                <a:solidFill>
                  <a:schemeClr val="tx1"/>
                </a:solidFill>
                <a:latin typeface="Times New Roman" pitchFamily="18" charset="0"/>
                <a:cs typeface="Times New Roman" pitchFamily="18" charset="0"/>
              </a:rPr>
              <a:t> Đối với cơ sở vừa sản xuất vừa kinh doanh nhiều loại s</a:t>
            </a:r>
            <a:r>
              <a:rPr lang="en-US" sz="2600" dirty="0" smtClean="0">
                <a:solidFill>
                  <a:schemeClr val="tx1"/>
                </a:solidFill>
                <a:latin typeface="Times New Roman" pitchFamily="18" charset="0"/>
                <a:cs typeface="Times New Roman" pitchFamily="18" charset="0"/>
              </a:rPr>
              <a:t>ả</a:t>
            </a:r>
            <a:r>
              <a:rPr lang="vi-VN" sz="2600" dirty="0" smtClean="0">
                <a:solidFill>
                  <a:schemeClr val="tx1"/>
                </a:solidFill>
                <a:latin typeface="Times New Roman" pitchFamily="18" charset="0"/>
                <a:cs typeface="Times New Roman" pitchFamily="18" charset="0"/>
              </a:rPr>
              <a:t>n phẩm thuộc thẩm quyền quản lý của từ 2 cơ quan quản lý chuyên ngành trở lên th</a:t>
            </a:r>
            <a:r>
              <a:rPr lang="en-US" sz="2600" dirty="0" smtClean="0">
                <a:solidFill>
                  <a:schemeClr val="tx1"/>
                </a:solidFill>
                <a:latin typeface="Times New Roman" pitchFamily="18" charset="0"/>
                <a:cs typeface="Times New Roman" pitchFamily="18" charset="0"/>
              </a:rPr>
              <a:t>ì </a:t>
            </a:r>
            <a:r>
              <a:rPr lang="vi-VN" sz="2600" dirty="0" smtClean="0">
                <a:solidFill>
                  <a:schemeClr val="tx1"/>
                </a:solidFill>
                <a:latin typeface="Times New Roman" pitchFamily="18" charset="0"/>
                <a:cs typeface="Times New Roman" pitchFamily="18" charset="0"/>
              </a:rPr>
              <a:t>tổ chức, cá nhân có quyền lựa chọn cơ quan quản lý chuyên ngành về an toàn thực phẩm để thực hiện các thủ tục hành chính.</a:t>
            </a:r>
            <a:endParaRPr lang="en-US" sz="2600" dirty="0" smtClean="0">
              <a:solidFill>
                <a:schemeClr val="tx1"/>
              </a:solidFill>
              <a:latin typeface="Times New Roman" pitchFamily="18" charset="0"/>
              <a:cs typeface="Times New Roman" pitchFamily="18" charset="0"/>
            </a:endParaRPr>
          </a:p>
          <a:p>
            <a:pPr marL="228531" indent="-228531" algn="just" defTabSz="914126" eaLnBrk="1" fontAlgn="auto" hangingPunct="1">
              <a:spcAft>
                <a:spcPts val="0"/>
              </a:spcAft>
              <a:buFont typeface="Wingdings" pitchFamily="2" charset="2"/>
              <a:buChar char="Ø"/>
              <a:defRPr/>
            </a:pPr>
            <a:endParaRPr lang="en-US" sz="2600" dirty="0">
              <a:solidFill>
                <a:schemeClr val="tx1"/>
              </a:solidFill>
              <a:latin typeface="+mj-lt"/>
              <a:cs typeface="Times New Roman" panose="02020603050405020304" pitchFamily="18" charset="0"/>
            </a:endParaRPr>
          </a:p>
        </p:txBody>
      </p:sp>
      <p:sp>
        <p:nvSpPr>
          <p:cNvPr id="89091" name="Rectangle 3"/>
          <p:cNvSpPr>
            <a:spLocks noChangeArrowheads="1"/>
          </p:cNvSpPr>
          <p:nvPr/>
        </p:nvSpPr>
        <p:spPr bwMode="auto">
          <a:xfrm>
            <a:off x="303212" y="152400"/>
            <a:ext cx="10972800" cy="954088"/>
          </a:xfrm>
          <a:prstGeom prst="rect">
            <a:avLst/>
          </a:prstGeom>
          <a:noFill/>
          <a:ln w="9525">
            <a:noFill/>
            <a:miter lim="800000"/>
            <a:headEnd/>
            <a:tailEnd/>
          </a:ln>
        </p:spPr>
        <p:txBody>
          <a:bodyPr>
            <a:spAutoFit/>
          </a:bodyPr>
          <a:lstStyle/>
          <a:p>
            <a:pPr marL="227013" indent="-227013" algn="just" defTabSz="912813" eaLnBrk="1" hangingPunct="1">
              <a:buFont typeface="Arial" charset="0"/>
              <a:buNone/>
            </a:pPr>
            <a:r>
              <a:rPr lang="vi-VN" altLang="en-US" sz="2800" b="1" dirty="0">
                <a:solidFill>
                  <a:schemeClr val="accent2"/>
                </a:solidFill>
                <a:latin typeface="Times New Roman" pitchFamily="18" charset="0"/>
                <a:cs typeface="Times New Roman" pitchFamily="18" charset="0"/>
              </a:rPr>
              <a:t>Nguyên tắc phân công trách nhiệm quản lý nhà</a:t>
            </a:r>
            <a:r>
              <a:rPr lang="en-US" altLang="en-US" sz="2800" b="1" dirty="0">
                <a:solidFill>
                  <a:schemeClr val="accent2"/>
                </a:solidFill>
                <a:latin typeface="Times New Roman" pitchFamily="18" charset="0"/>
                <a:cs typeface="Times New Roman" pitchFamily="18" charset="0"/>
              </a:rPr>
              <a:t> </a:t>
            </a:r>
            <a:r>
              <a:rPr lang="vi-VN" altLang="en-US" sz="2800" b="1" dirty="0">
                <a:solidFill>
                  <a:schemeClr val="accent2"/>
                </a:solidFill>
                <a:latin typeface="Times New Roman" pitchFamily="18" charset="0"/>
                <a:cs typeface="Times New Roman" pitchFamily="18" charset="0"/>
              </a:rPr>
              <a:t>nước </a:t>
            </a:r>
            <a:endParaRPr lang="en-US" altLang="en-US" sz="2800" b="1" dirty="0">
              <a:solidFill>
                <a:schemeClr val="accent2"/>
              </a:solidFill>
              <a:latin typeface="Times New Roman" pitchFamily="18" charset="0"/>
              <a:cs typeface="Times New Roman" pitchFamily="18" charset="0"/>
            </a:endParaRPr>
          </a:p>
          <a:p>
            <a:pPr marL="227013" indent="-227013" algn="just" defTabSz="912813" eaLnBrk="1" hangingPunct="1">
              <a:buFont typeface="Arial" charset="0"/>
              <a:buNone/>
            </a:pPr>
            <a:r>
              <a:rPr lang="vi-VN" altLang="en-US" sz="2800" b="1" dirty="0">
                <a:solidFill>
                  <a:schemeClr val="accent2"/>
                </a:solidFill>
                <a:latin typeface="Times New Roman" pitchFamily="18" charset="0"/>
                <a:cs typeface="Times New Roman" pitchFamily="18" charset="0"/>
              </a:rPr>
              <a:t>về an toàn thực phẩm</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Điều</a:t>
            </a:r>
            <a:r>
              <a:rPr lang="en-US" altLang="en-US" sz="2800" b="1" dirty="0">
                <a:solidFill>
                  <a:schemeClr val="accent2"/>
                </a:solidFill>
                <a:latin typeface="Times New Roman" pitchFamily="18" charset="0"/>
                <a:cs typeface="Times New Roman" pitchFamily="18" charset="0"/>
              </a:rPr>
              <a:t> 36)</a:t>
            </a:r>
            <a:endParaRPr lang="en-US" altLang="en-US" sz="2800" dirty="0">
              <a:solidFill>
                <a:schemeClr val="accent2"/>
              </a:solidFill>
              <a:latin typeface="Times New Roman" pitchFamily="18" charset="0"/>
              <a:cs typeface="Times New Roman" pitchFamily="18" charset="0"/>
            </a:endParaRPr>
          </a:p>
        </p:txBody>
      </p:sp>
    </p:spTree>
  </p:cSld>
  <p:clrMapOvr>
    <a:masterClrMapping/>
  </p:clrMapOvr>
  <p:transition spd="med">
    <p:fade/>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Content Placeholder 1"/>
          <p:cNvSpPr>
            <a:spLocks noGrp="1"/>
          </p:cNvSpPr>
          <p:nvPr>
            <p:ph idx="1"/>
          </p:nvPr>
        </p:nvSpPr>
        <p:spPr>
          <a:xfrm>
            <a:off x="192088" y="1600201"/>
            <a:ext cx="9483725" cy="4953000"/>
          </a:xfrm>
        </p:spPr>
        <p:txBody>
          <a:bodyPr/>
          <a:lstStyle/>
          <a:p>
            <a:pPr marL="227013" indent="-227013" algn="just" defTabSz="912813" eaLnBrk="1" hangingPunct="1">
              <a:buFont typeface="Wingdings" pitchFamily="2" charset="2"/>
              <a:buChar char="Ø"/>
            </a:pPr>
            <a:r>
              <a:rPr lang="en-US" altLang="en-US" sz="2800" dirty="0" smtClean="0">
                <a:solidFill>
                  <a:schemeClr val="tx1"/>
                </a:solidFill>
                <a:latin typeface="Times New Roman" pitchFamily="18" charset="0"/>
                <a:cs typeface="Times New Roman" pitchFamily="18" charset="0"/>
              </a:rPr>
              <a:t> </a:t>
            </a:r>
            <a:r>
              <a:rPr lang="vi-VN" altLang="en-US" sz="2800" dirty="0" smtClean="0">
                <a:solidFill>
                  <a:schemeClr val="tx1"/>
                </a:solidFill>
                <a:latin typeface="Times New Roman" pitchFamily="18" charset="0"/>
                <a:cs typeface="Times New Roman" pitchFamily="18" charset="0"/>
              </a:rPr>
              <a:t>Ban hành quy chuẩn kỹ thuật quốc gia đối với sản phẩm thuộc lĩnh vực được phân công quản lý quy định tại Điều 62 Luật an toàn thực phẩm và các nhóm sản phẩm trong Phụ lục II</a:t>
            </a:r>
            <a:endParaRPr lang="en-US" altLang="en-US" sz="2800" dirty="0" smtClean="0">
              <a:solidFill>
                <a:schemeClr val="tx1"/>
              </a:solidFill>
              <a:latin typeface="Times New Roman" pitchFamily="18" charset="0"/>
              <a:cs typeface="Times New Roman" pitchFamily="18" charset="0"/>
            </a:endParaRPr>
          </a:p>
          <a:p>
            <a:pPr marL="227013" indent="-227013" algn="just" defTabSz="912813" eaLnBrk="1" hangingPunct="1">
              <a:buFont typeface="Wingdings" pitchFamily="2" charset="2"/>
              <a:buChar char="Ø"/>
            </a:pPr>
            <a:r>
              <a:rPr lang="en-US" altLang="en-US" sz="2800" dirty="0" smtClean="0">
                <a:solidFill>
                  <a:schemeClr val="tx1"/>
                </a:solidFill>
                <a:latin typeface="Times New Roman" pitchFamily="18" charset="0"/>
                <a:cs typeface="Times New Roman" pitchFamily="18" charset="0"/>
              </a:rPr>
              <a:t> B</a:t>
            </a:r>
            <a:r>
              <a:rPr lang="vi-VN" altLang="en-US" sz="2800" dirty="0" smtClean="0">
                <a:solidFill>
                  <a:schemeClr val="tx1"/>
                </a:solidFill>
                <a:latin typeface="Times New Roman" pitchFamily="18" charset="0"/>
                <a:cs typeface="Times New Roman" pitchFamily="18" charset="0"/>
              </a:rPr>
              <a:t>an hành quy chuẩn kỹ thuật quốc gia hoặc quy định về mức giới hạn an toàn đối với các nhóm sản phẩm theo đề nghị của các bộ quản lý chuyên ngành.</a:t>
            </a:r>
            <a:endParaRPr lang="en-US" altLang="en-US" sz="2800" dirty="0" smtClean="0">
              <a:solidFill>
                <a:schemeClr val="tx1"/>
              </a:solidFill>
              <a:latin typeface="Times New Roman" pitchFamily="18" charset="0"/>
              <a:cs typeface="Times New Roman" pitchFamily="18" charset="0"/>
            </a:endParaRPr>
          </a:p>
          <a:p>
            <a:pPr marL="227013" indent="-227013" algn="just" defTabSz="912813" eaLnBrk="1" hangingPunct="1">
              <a:buFont typeface="Wingdings" pitchFamily="2" charset="2"/>
              <a:buChar char="Ø"/>
            </a:pPr>
            <a:r>
              <a:rPr lang="en-US" altLang="en-US" sz="2800" dirty="0" smtClean="0">
                <a:solidFill>
                  <a:schemeClr val="tx1"/>
                </a:solidFill>
                <a:latin typeface="Times New Roman" pitchFamily="18" charset="0"/>
                <a:cs typeface="Times New Roman" pitchFamily="18" charset="0"/>
              </a:rPr>
              <a:t> </a:t>
            </a:r>
            <a:r>
              <a:rPr lang="vi-VN" altLang="en-US" sz="2800" dirty="0" smtClean="0">
                <a:solidFill>
                  <a:schemeClr val="tx1"/>
                </a:solidFill>
                <a:latin typeface="Times New Roman" pitchFamily="18" charset="0"/>
                <a:cs typeface="Times New Roman" pitchFamily="18" charset="0"/>
              </a:rPr>
              <a:t>Quản lý an toàn thực phẩm trong suốt quá trình sản xuất, chế biến, bảo quản, vận chuyển, xuất khẩu, nhập khẩu, kinh doanh và cơ sở sản xuất, kinh doanh đối với sản phẩm thực phẩm quy định tại Phụ lục II.</a:t>
            </a:r>
            <a:endParaRPr lang="en-US" altLang="en-US" sz="2800" dirty="0" smtClean="0">
              <a:solidFill>
                <a:schemeClr val="tx1"/>
              </a:solidFill>
              <a:latin typeface="Times New Roman" pitchFamily="18" charset="0"/>
              <a:cs typeface="Times New Roman" pitchFamily="18" charset="0"/>
            </a:endParaRPr>
          </a:p>
        </p:txBody>
      </p:sp>
      <p:sp>
        <p:nvSpPr>
          <p:cNvPr id="90115" name="Rectangle 3"/>
          <p:cNvSpPr>
            <a:spLocks noChangeArrowheads="1"/>
          </p:cNvSpPr>
          <p:nvPr/>
        </p:nvSpPr>
        <p:spPr bwMode="auto">
          <a:xfrm>
            <a:off x="306388" y="457200"/>
            <a:ext cx="10972800" cy="954088"/>
          </a:xfrm>
          <a:prstGeom prst="rect">
            <a:avLst/>
          </a:prstGeom>
          <a:noFill/>
          <a:ln w="9525">
            <a:noFill/>
            <a:miter lim="800000"/>
            <a:headEnd/>
            <a:tailEnd/>
          </a:ln>
        </p:spPr>
        <p:txBody>
          <a:bodyPr>
            <a:spAutoFit/>
          </a:bodyPr>
          <a:lstStyle/>
          <a:p>
            <a:pPr marL="227013" indent="-227013" defTabSz="912813" eaLnBrk="1" hangingPunct="1">
              <a:buFont typeface="Arial" charset="0"/>
              <a:buNone/>
            </a:pPr>
            <a:r>
              <a:rPr lang="vi-VN" altLang="en-US" sz="2800" b="1">
                <a:solidFill>
                  <a:schemeClr val="accent2"/>
                </a:solidFill>
                <a:latin typeface="Times New Roman" pitchFamily="18" charset="0"/>
                <a:cs typeface="Times New Roman" pitchFamily="18" charset="0"/>
              </a:rPr>
              <a:t>Trách nh</a:t>
            </a:r>
            <a:r>
              <a:rPr lang="en-US" altLang="en-US" sz="2800" b="1">
                <a:solidFill>
                  <a:schemeClr val="accent2"/>
                </a:solidFill>
                <a:latin typeface="Times New Roman" pitchFamily="18" charset="0"/>
                <a:cs typeface="Times New Roman" pitchFamily="18" charset="0"/>
              </a:rPr>
              <a:t>i</a:t>
            </a:r>
            <a:r>
              <a:rPr lang="vi-VN" altLang="en-US" sz="2800" b="1">
                <a:solidFill>
                  <a:schemeClr val="accent2"/>
                </a:solidFill>
                <a:latin typeface="Times New Roman" pitchFamily="18" charset="0"/>
                <a:cs typeface="Times New Roman" pitchFamily="18" charset="0"/>
              </a:rPr>
              <a:t>ệm quản lý nhà nước về an toàn thực phẩm của </a:t>
            </a:r>
            <a:endParaRPr lang="en-US" altLang="en-US" sz="2800" b="1">
              <a:solidFill>
                <a:schemeClr val="accent2"/>
              </a:solidFill>
              <a:latin typeface="Times New Roman" pitchFamily="18" charset="0"/>
              <a:cs typeface="Times New Roman" pitchFamily="18" charset="0"/>
            </a:endParaRPr>
          </a:p>
          <a:p>
            <a:pPr marL="227013" indent="-227013" defTabSz="912813" eaLnBrk="1" hangingPunct="1">
              <a:buFont typeface="Arial" charset="0"/>
              <a:buNone/>
            </a:pPr>
            <a:r>
              <a:rPr lang="vi-VN" altLang="en-US" sz="2800" b="1">
                <a:solidFill>
                  <a:schemeClr val="accent2"/>
                </a:solidFill>
                <a:latin typeface="Times New Roman" pitchFamily="18" charset="0"/>
                <a:cs typeface="Times New Roman" pitchFamily="18" charset="0"/>
              </a:rPr>
              <a:t>Bộ Y tế</a:t>
            </a:r>
            <a:r>
              <a:rPr lang="en-US" altLang="en-US" sz="2800" b="1">
                <a:solidFill>
                  <a:schemeClr val="accent2"/>
                </a:solidFill>
                <a:latin typeface="Times New Roman" pitchFamily="18" charset="0"/>
                <a:cs typeface="Times New Roman" pitchFamily="18" charset="0"/>
              </a:rPr>
              <a:t> (Điều 37)</a:t>
            </a:r>
          </a:p>
        </p:txBody>
      </p:sp>
    </p:spTree>
  </p:cSld>
  <p:clrMapOvr>
    <a:masterClrMapping/>
  </p:clrMapOvr>
  <p:transition spd="med">
    <p:fade/>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Content Placeholder 1"/>
          <p:cNvSpPr>
            <a:spLocks noGrp="1"/>
          </p:cNvSpPr>
          <p:nvPr>
            <p:ph idx="1"/>
          </p:nvPr>
        </p:nvSpPr>
        <p:spPr>
          <a:xfrm>
            <a:off x="192088" y="1600200"/>
            <a:ext cx="9788525" cy="6183313"/>
          </a:xfrm>
        </p:spPr>
        <p:txBody>
          <a:bodyPr/>
          <a:lstStyle/>
          <a:p>
            <a:pPr marL="227013" indent="-227013" algn="just" defTabSz="912813" eaLnBrk="1" hangingPunct="1">
              <a:buFont typeface="Wingdings" pitchFamily="2" charset="2"/>
              <a:buChar char="Ø"/>
            </a:pPr>
            <a:r>
              <a:rPr lang="vi-VN" altLang="en-US" sz="2800" dirty="0" smtClean="0">
                <a:solidFill>
                  <a:schemeClr val="tx1"/>
                </a:solidFill>
                <a:latin typeface="Times New Roman" pitchFamily="18" charset="0"/>
                <a:cs typeface="Times New Roman" pitchFamily="18" charset="0"/>
              </a:rPr>
              <a:t>Tổ chức tiếp nhận và quản lý hồ sơ, cấp Giấy tiếp nhận đăng ký bản công bố sản phẩm, Giấy chứng nhận cơ sở đủ điều kiện an toàn thực đối với: thực phẩm bảo vệ sức khỏe, phụ gia thực phẩm hỗn hợp có công dụng mới, phụ gia thực phẩm không thuộc danh mục các chất phụ gia được phép sử dụng hoặc không đúng đối tượng sử dụng trong thực phẩm do Bộ Y tế quy định; Giấy chứng nhận cơ sở đủ điều kiện an toàn thực phẩm đạt yêu cầu Thực hành sản xuất tốt (GMP) thực phẩm bảo vệ sức khỏe; Gi</a:t>
            </a:r>
            <a:r>
              <a:rPr lang="en-US" altLang="en-US" sz="2800" dirty="0" smtClean="0">
                <a:solidFill>
                  <a:schemeClr val="tx1"/>
                </a:solidFill>
                <a:latin typeface="Times New Roman" pitchFamily="18" charset="0"/>
                <a:cs typeface="Times New Roman" pitchFamily="18" charset="0"/>
              </a:rPr>
              <a:t>ấ</a:t>
            </a:r>
            <a:r>
              <a:rPr lang="vi-VN" altLang="en-US" sz="2800" dirty="0" smtClean="0">
                <a:solidFill>
                  <a:schemeClr val="tx1"/>
                </a:solidFill>
                <a:latin typeface="Times New Roman" pitchFamily="18" charset="0"/>
                <a:cs typeface="Times New Roman" pitchFamily="18" charset="0"/>
              </a:rPr>
              <a:t>y Xác nhận nội dung quảng cáo đối với thực phẩm bảo vệ sức khỏe; Gi</a:t>
            </a:r>
            <a:r>
              <a:rPr lang="en-US" altLang="en-US" sz="2800" dirty="0" smtClean="0">
                <a:solidFill>
                  <a:schemeClr val="tx1"/>
                </a:solidFill>
                <a:latin typeface="Times New Roman" pitchFamily="18" charset="0"/>
                <a:cs typeface="Times New Roman" pitchFamily="18" charset="0"/>
              </a:rPr>
              <a:t>ấ</a:t>
            </a:r>
            <a:r>
              <a:rPr lang="vi-VN" altLang="en-US" sz="2800" dirty="0" smtClean="0">
                <a:solidFill>
                  <a:schemeClr val="tx1"/>
                </a:solidFill>
                <a:latin typeface="Times New Roman" pitchFamily="18" charset="0"/>
                <a:cs typeface="Times New Roman" pitchFamily="18" charset="0"/>
              </a:rPr>
              <a:t>y chứng nhận lưu hành tự do đối với sản phẩm thuộc lĩnh vực được phân công quản lý, Giấy chứng nhận y tế.</a:t>
            </a:r>
            <a:endParaRPr lang="en-US" altLang="en-US" sz="2800" dirty="0" smtClean="0">
              <a:solidFill>
                <a:schemeClr val="tx1"/>
              </a:solidFill>
              <a:latin typeface="Times New Roman" pitchFamily="18" charset="0"/>
              <a:cs typeface="Times New Roman" pitchFamily="18" charset="0"/>
            </a:endParaRPr>
          </a:p>
        </p:txBody>
      </p:sp>
      <p:sp>
        <p:nvSpPr>
          <p:cNvPr id="91139" name="Rectangle 3"/>
          <p:cNvSpPr>
            <a:spLocks noChangeArrowheads="1"/>
          </p:cNvSpPr>
          <p:nvPr/>
        </p:nvSpPr>
        <p:spPr bwMode="auto">
          <a:xfrm>
            <a:off x="455612" y="457200"/>
            <a:ext cx="10287000" cy="954088"/>
          </a:xfrm>
          <a:prstGeom prst="rect">
            <a:avLst/>
          </a:prstGeom>
          <a:noFill/>
          <a:ln w="9525">
            <a:noFill/>
            <a:miter lim="800000"/>
            <a:headEnd/>
            <a:tailEnd/>
          </a:ln>
        </p:spPr>
        <p:txBody>
          <a:bodyPr wrap="square">
            <a:spAutoFit/>
          </a:bodyPr>
          <a:lstStyle/>
          <a:p>
            <a:pPr marL="227013" indent="-227013" defTabSz="912813" eaLnBrk="1" hangingPunct="1">
              <a:buFont typeface="Arial" charset="0"/>
              <a:buNone/>
            </a:pPr>
            <a:r>
              <a:rPr lang="vi-VN" altLang="en-US" sz="2800" b="1" dirty="0">
                <a:solidFill>
                  <a:schemeClr val="accent2"/>
                </a:solidFill>
                <a:latin typeface="Times New Roman" pitchFamily="18" charset="0"/>
                <a:cs typeface="Times New Roman" pitchFamily="18" charset="0"/>
              </a:rPr>
              <a:t>Trách nh</a:t>
            </a:r>
            <a:r>
              <a:rPr lang="en-US" altLang="en-US" sz="2800" b="1" dirty="0" err="1">
                <a:solidFill>
                  <a:schemeClr val="accent2"/>
                </a:solidFill>
                <a:latin typeface="Times New Roman" pitchFamily="18" charset="0"/>
                <a:cs typeface="Times New Roman" pitchFamily="18" charset="0"/>
              </a:rPr>
              <a:t>i</a:t>
            </a:r>
            <a:r>
              <a:rPr lang="vi-VN" altLang="en-US" sz="2800" b="1" dirty="0">
                <a:solidFill>
                  <a:schemeClr val="accent2"/>
                </a:solidFill>
                <a:latin typeface="Times New Roman" pitchFamily="18" charset="0"/>
                <a:cs typeface="Times New Roman" pitchFamily="18" charset="0"/>
              </a:rPr>
              <a:t>ệm quản lý nhà nước về an toàn thực phẩm của </a:t>
            </a:r>
            <a:endParaRPr lang="en-US" altLang="en-US" sz="2800" b="1" dirty="0">
              <a:solidFill>
                <a:schemeClr val="accent2"/>
              </a:solidFill>
              <a:latin typeface="Times New Roman" pitchFamily="18" charset="0"/>
              <a:cs typeface="Times New Roman" pitchFamily="18" charset="0"/>
            </a:endParaRPr>
          </a:p>
          <a:p>
            <a:pPr marL="227013" indent="-227013" defTabSz="912813" eaLnBrk="1" hangingPunct="1">
              <a:buFont typeface="Arial" charset="0"/>
              <a:buNone/>
            </a:pPr>
            <a:r>
              <a:rPr lang="vi-VN" altLang="en-US" sz="2800" b="1" dirty="0">
                <a:solidFill>
                  <a:schemeClr val="accent2"/>
                </a:solidFill>
                <a:latin typeface="Times New Roman" pitchFamily="18" charset="0"/>
                <a:cs typeface="Times New Roman" pitchFamily="18" charset="0"/>
              </a:rPr>
              <a:t>Bộ Y tế</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tiếp</a:t>
            </a:r>
            <a:r>
              <a:rPr lang="en-US" altLang="en-US" sz="2800" b="1" dirty="0">
                <a:solidFill>
                  <a:schemeClr val="accent2"/>
                </a:solidFill>
                <a:latin typeface="Times New Roman" pitchFamily="18" charset="0"/>
                <a:cs typeface="Times New Roman" pitchFamily="18" charset="0"/>
              </a:rPr>
              <a:t>...)</a:t>
            </a:r>
          </a:p>
        </p:txBody>
      </p:sp>
    </p:spTree>
  </p:cSld>
  <p:clrMapOvr>
    <a:masterClrMapping/>
  </p:clrMapOvr>
  <p:transition spd="med">
    <p:fade/>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Content Placeholder 1"/>
          <p:cNvSpPr>
            <a:spLocks noGrp="1"/>
          </p:cNvSpPr>
          <p:nvPr>
            <p:ph idx="1"/>
          </p:nvPr>
        </p:nvSpPr>
        <p:spPr>
          <a:xfrm>
            <a:off x="192088" y="1600200"/>
            <a:ext cx="9483725" cy="6183313"/>
          </a:xfrm>
        </p:spPr>
        <p:txBody>
          <a:bodyPr/>
          <a:lstStyle/>
          <a:p>
            <a:pPr marL="227013" indent="-227013" algn="just" defTabSz="912813" eaLnBrk="1" hangingPunct="1">
              <a:buFont typeface="Wingdings" pitchFamily="2" charset="2"/>
              <a:buChar char="Ø"/>
            </a:pPr>
            <a:r>
              <a:rPr lang="vi-VN" altLang="en-US" sz="2800" smtClean="0">
                <a:solidFill>
                  <a:schemeClr val="tx1"/>
                </a:solidFill>
                <a:latin typeface="Times New Roman" pitchFamily="18" charset="0"/>
                <a:cs typeface="Times New Roman" pitchFamily="18" charset="0"/>
              </a:rPr>
              <a:t>Ban hành quy chuẩn kỹ thuật quốc gia đối với sản phẩm thuộc lĩnh vực được phân công quản lý quy định tại Điều 63 Luật an toàn thực phẩm và các nhóm sản phẩm trong Phụ lục III</a:t>
            </a:r>
            <a:endParaRPr lang="en-US" altLang="en-US" sz="2800" smtClean="0">
              <a:solidFill>
                <a:schemeClr val="tx1"/>
              </a:solidFill>
              <a:latin typeface="Times New Roman" pitchFamily="18" charset="0"/>
              <a:cs typeface="Times New Roman" pitchFamily="18" charset="0"/>
            </a:endParaRPr>
          </a:p>
          <a:p>
            <a:pPr marL="227013" indent="-227013" algn="just" defTabSz="912813" eaLnBrk="1" hangingPunct="1">
              <a:buFont typeface="Wingdings" pitchFamily="2" charset="2"/>
              <a:buChar char="Ø"/>
            </a:pPr>
            <a:r>
              <a:rPr lang="vi-VN" altLang="en-US" sz="2800" smtClean="0">
                <a:solidFill>
                  <a:schemeClr val="tx1"/>
                </a:solidFill>
                <a:latin typeface="Times New Roman" pitchFamily="18" charset="0"/>
                <a:cs typeface="Times New Roman" pitchFamily="18" charset="0"/>
              </a:rPr>
              <a:t> Xây dựng và gửi Bộ Y tế ban hành quy định về mức giới hạn an toàn đối với các nhóm sản phẩm trong Phụ lục III.</a:t>
            </a:r>
            <a:endParaRPr lang="en-US" altLang="en-US" sz="2800" smtClean="0">
              <a:solidFill>
                <a:schemeClr val="tx1"/>
              </a:solidFill>
              <a:latin typeface="Times New Roman" pitchFamily="18" charset="0"/>
              <a:cs typeface="Times New Roman" pitchFamily="18" charset="0"/>
            </a:endParaRPr>
          </a:p>
        </p:txBody>
      </p:sp>
      <p:sp>
        <p:nvSpPr>
          <p:cNvPr id="92163" name="Rectangle 3"/>
          <p:cNvSpPr>
            <a:spLocks noChangeArrowheads="1"/>
          </p:cNvSpPr>
          <p:nvPr/>
        </p:nvSpPr>
        <p:spPr bwMode="auto">
          <a:xfrm>
            <a:off x="455611" y="457200"/>
            <a:ext cx="10820401" cy="954088"/>
          </a:xfrm>
          <a:prstGeom prst="rect">
            <a:avLst/>
          </a:prstGeom>
          <a:noFill/>
          <a:ln w="9525">
            <a:noFill/>
            <a:miter lim="800000"/>
            <a:headEnd/>
            <a:tailEnd/>
          </a:ln>
        </p:spPr>
        <p:txBody>
          <a:bodyPr wrap="square">
            <a:spAutoFit/>
          </a:bodyPr>
          <a:lstStyle/>
          <a:p>
            <a:pPr marL="227013" indent="-227013" algn="just" defTabSz="912813" eaLnBrk="1" hangingPunct="1">
              <a:buFont typeface="Arial" charset="0"/>
              <a:buNone/>
            </a:pPr>
            <a:r>
              <a:rPr lang="vi-VN" altLang="en-US" sz="2800" b="1" dirty="0">
                <a:solidFill>
                  <a:schemeClr val="accent2"/>
                </a:solidFill>
                <a:latin typeface="Times New Roman" pitchFamily="18" charset="0"/>
                <a:cs typeface="Times New Roman" pitchFamily="18" charset="0"/>
              </a:rPr>
              <a:t>Trách nhiệm quản lý nhà nước về an toàn thực phẩm của </a:t>
            </a:r>
            <a:endParaRPr lang="en-US" altLang="en-US" sz="2800" b="1" dirty="0">
              <a:solidFill>
                <a:schemeClr val="accent2"/>
              </a:solidFill>
              <a:latin typeface="Times New Roman" pitchFamily="18" charset="0"/>
              <a:cs typeface="Times New Roman" pitchFamily="18" charset="0"/>
            </a:endParaRPr>
          </a:p>
          <a:p>
            <a:pPr marL="227013" indent="-227013" algn="just" defTabSz="912813" eaLnBrk="1" hangingPunct="1">
              <a:buFont typeface="Arial" charset="0"/>
              <a:buNone/>
            </a:pPr>
            <a:r>
              <a:rPr lang="vi-VN" altLang="en-US" sz="2800" b="1" dirty="0">
                <a:solidFill>
                  <a:schemeClr val="accent2"/>
                </a:solidFill>
                <a:latin typeface="Times New Roman" pitchFamily="18" charset="0"/>
                <a:cs typeface="Times New Roman" pitchFamily="18" charset="0"/>
              </a:rPr>
              <a:t>Bộ Nông nghiệp và Phát triển nông thôn</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Điều</a:t>
            </a:r>
            <a:r>
              <a:rPr lang="en-US" altLang="en-US" sz="2800" b="1" dirty="0">
                <a:solidFill>
                  <a:schemeClr val="accent2"/>
                </a:solidFill>
                <a:latin typeface="Times New Roman" pitchFamily="18" charset="0"/>
                <a:cs typeface="Times New Roman" pitchFamily="18" charset="0"/>
              </a:rPr>
              <a:t> 38)</a:t>
            </a:r>
          </a:p>
        </p:txBody>
      </p:sp>
    </p:spTree>
  </p:cSld>
  <p:clrMapOvr>
    <a:masterClrMapping/>
  </p:clrMapOvr>
  <p:transition spd="med">
    <p:fade/>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Content Placeholder 1"/>
          <p:cNvSpPr>
            <a:spLocks noGrp="1"/>
          </p:cNvSpPr>
          <p:nvPr>
            <p:ph idx="1"/>
          </p:nvPr>
        </p:nvSpPr>
        <p:spPr>
          <a:xfrm>
            <a:off x="192088" y="1600200"/>
            <a:ext cx="9483725" cy="6183313"/>
          </a:xfrm>
        </p:spPr>
        <p:txBody>
          <a:bodyPr/>
          <a:lstStyle/>
          <a:p>
            <a:pPr marL="227013" indent="-227013" algn="just" defTabSz="912813" eaLnBrk="1" hangingPunct="1">
              <a:buFont typeface="Wingdings" pitchFamily="2" charset="2"/>
              <a:buChar char="Ø"/>
            </a:pPr>
            <a:r>
              <a:rPr lang="vi-VN" altLang="en-US" sz="2800" smtClean="0">
                <a:solidFill>
                  <a:schemeClr val="tx1"/>
                </a:solidFill>
                <a:latin typeface="Times New Roman" pitchFamily="18" charset="0"/>
                <a:cs typeface="Times New Roman" pitchFamily="18" charset="0"/>
              </a:rPr>
              <a:t>Quản lý và phân cấp quản lý an toàn thực phẩm trong suốt quá trình sản xuất, thu gom, giết mổ, sơ chế, chế biến, bảo quản, vận chuyển, xuất khẩu, nhập khẩu, kinh doanh đối với sản phẩm và cơ sở sản xuất, kinh doanh các sản phẩm thực phẩm quy định tại Phụ lục III</a:t>
            </a:r>
            <a:endParaRPr lang="en-US" altLang="en-US" sz="2800" smtClean="0">
              <a:solidFill>
                <a:schemeClr val="tx1"/>
              </a:solidFill>
              <a:latin typeface="Times New Roman" pitchFamily="18" charset="0"/>
              <a:cs typeface="Times New Roman" pitchFamily="18" charset="0"/>
            </a:endParaRPr>
          </a:p>
          <a:p>
            <a:pPr marL="227013" indent="-227013" algn="just" defTabSz="912813" eaLnBrk="1" hangingPunct="1">
              <a:buFont typeface="Wingdings" pitchFamily="2" charset="2"/>
              <a:buChar char="Ø"/>
            </a:pPr>
            <a:r>
              <a:rPr lang="vi-VN" altLang="en-US" sz="2800" smtClean="0">
                <a:solidFill>
                  <a:schemeClr val="tx1"/>
                </a:solidFill>
                <a:latin typeface="Times New Roman" pitchFamily="18" charset="0"/>
                <a:cs typeface="Times New Roman" pitchFamily="18" charset="0"/>
              </a:rPr>
              <a:t>Tổ chức việc cấp Giấy chứng nhận lưu hành tự do đối với sản phẩm thuộc lĩnh vực được phân công quản lý.</a:t>
            </a:r>
            <a:endParaRPr lang="en-US" altLang="en-US" sz="2800" smtClean="0">
              <a:solidFill>
                <a:schemeClr val="tx1"/>
              </a:solidFill>
              <a:latin typeface="Times New Roman" pitchFamily="18" charset="0"/>
              <a:cs typeface="Times New Roman" pitchFamily="18" charset="0"/>
            </a:endParaRPr>
          </a:p>
        </p:txBody>
      </p:sp>
      <p:sp>
        <p:nvSpPr>
          <p:cNvPr id="93187" name="Rectangle 3"/>
          <p:cNvSpPr>
            <a:spLocks noChangeArrowheads="1"/>
          </p:cNvSpPr>
          <p:nvPr/>
        </p:nvSpPr>
        <p:spPr bwMode="auto">
          <a:xfrm>
            <a:off x="303213" y="457200"/>
            <a:ext cx="10972800" cy="954088"/>
          </a:xfrm>
          <a:prstGeom prst="rect">
            <a:avLst/>
          </a:prstGeom>
          <a:noFill/>
          <a:ln w="9525">
            <a:noFill/>
            <a:miter lim="800000"/>
            <a:headEnd/>
            <a:tailEnd/>
          </a:ln>
        </p:spPr>
        <p:txBody>
          <a:bodyPr>
            <a:spAutoFit/>
          </a:bodyPr>
          <a:lstStyle/>
          <a:p>
            <a:pPr marL="227013" indent="-227013" algn="just" defTabSz="912813" eaLnBrk="1" hangingPunct="1">
              <a:buFont typeface="Arial" charset="0"/>
              <a:buNone/>
            </a:pPr>
            <a:r>
              <a:rPr lang="vi-VN" altLang="en-US" sz="2800" b="1">
                <a:solidFill>
                  <a:schemeClr val="accent2"/>
                </a:solidFill>
                <a:latin typeface="Times New Roman" pitchFamily="18" charset="0"/>
                <a:cs typeface="Times New Roman" pitchFamily="18" charset="0"/>
              </a:rPr>
              <a:t>Trách nhiệm quản lý nhà nước về an toàn thực phẩm của </a:t>
            </a:r>
            <a:endParaRPr lang="en-US" altLang="en-US" sz="2800" b="1">
              <a:solidFill>
                <a:schemeClr val="accent2"/>
              </a:solidFill>
              <a:latin typeface="Times New Roman" pitchFamily="18" charset="0"/>
              <a:cs typeface="Times New Roman" pitchFamily="18" charset="0"/>
            </a:endParaRPr>
          </a:p>
          <a:p>
            <a:pPr marL="227013" indent="-227013" algn="just" defTabSz="912813" eaLnBrk="1" hangingPunct="1">
              <a:buFont typeface="Arial" charset="0"/>
              <a:buNone/>
            </a:pPr>
            <a:r>
              <a:rPr lang="vi-VN" altLang="en-US" sz="2800" b="1">
                <a:solidFill>
                  <a:schemeClr val="accent2"/>
                </a:solidFill>
                <a:latin typeface="Times New Roman" pitchFamily="18" charset="0"/>
                <a:cs typeface="Times New Roman" pitchFamily="18" charset="0"/>
              </a:rPr>
              <a:t>Bộ Nông nghiệp và Phát triển nông thôn</a:t>
            </a:r>
            <a:r>
              <a:rPr lang="en-US" altLang="en-US" sz="2800" b="1">
                <a:solidFill>
                  <a:schemeClr val="accent2"/>
                </a:solidFill>
                <a:latin typeface="Times New Roman" pitchFamily="18" charset="0"/>
                <a:cs typeface="Times New Roman" pitchFamily="18" charset="0"/>
              </a:rPr>
              <a:t> (tiếp...)</a:t>
            </a:r>
          </a:p>
        </p:txBody>
      </p:sp>
    </p:spTree>
  </p:cSld>
  <p:clrMapOvr>
    <a:masterClrMapping/>
  </p:clrMapOvr>
  <p:transition spd="med">
    <p:fade/>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Content Placeholder 1"/>
          <p:cNvSpPr>
            <a:spLocks noGrp="1"/>
          </p:cNvSpPr>
          <p:nvPr>
            <p:ph idx="1"/>
          </p:nvPr>
        </p:nvSpPr>
        <p:spPr>
          <a:xfrm>
            <a:off x="227012" y="1295401"/>
            <a:ext cx="9524999" cy="5562599"/>
          </a:xfrm>
        </p:spPr>
        <p:txBody>
          <a:bodyPr/>
          <a:lstStyle/>
          <a:p>
            <a:pPr algn="just" defTabSz="912813" eaLnBrk="1" hangingPunct="1">
              <a:buFont typeface="Wingdings" pitchFamily="2" charset="2"/>
              <a:buChar char="Ø"/>
            </a:pPr>
            <a:r>
              <a:rPr lang="vi-VN" altLang="en-US" sz="2800" dirty="0" smtClean="0">
                <a:solidFill>
                  <a:schemeClr val="tx1"/>
                </a:solidFill>
                <a:latin typeface="Times New Roman" pitchFamily="18" charset="0"/>
                <a:cs typeface="Times New Roman" pitchFamily="18" charset="0"/>
              </a:rPr>
              <a:t>Ban hành quy chuẩn kỹ thuật quốc gia đối với sản phẩm thuộc lĩnh vực được phân công quản lý quy định tại Điều 64 Luật an toàn thực phẩm và các nhóm sản phẩm trong Phụ lục IV</a:t>
            </a:r>
            <a:endParaRPr lang="en-US" altLang="en-US" sz="2800" dirty="0" smtClean="0">
              <a:solidFill>
                <a:schemeClr val="tx1"/>
              </a:solidFill>
              <a:latin typeface="Times New Roman" pitchFamily="18" charset="0"/>
              <a:cs typeface="Times New Roman" pitchFamily="18" charset="0"/>
            </a:endParaRPr>
          </a:p>
          <a:p>
            <a:pPr algn="just" defTabSz="912813" eaLnBrk="1" hangingPunct="1">
              <a:buFont typeface="Wingdings" pitchFamily="2" charset="2"/>
              <a:buChar char="Ø"/>
            </a:pPr>
            <a:r>
              <a:rPr lang="vi-VN" altLang="en-US" sz="2800" dirty="0" smtClean="0">
                <a:solidFill>
                  <a:schemeClr val="tx1"/>
                </a:solidFill>
                <a:latin typeface="Times New Roman" pitchFamily="18" charset="0"/>
                <a:cs typeface="Times New Roman" pitchFamily="18" charset="0"/>
              </a:rPr>
              <a:t>Xây dựng và gửi Bộ Y tế ban hành quy định về mức giới hạn an toàn đối với các nhóm sản phẩm trong Phụ lục </a:t>
            </a:r>
            <a:r>
              <a:rPr lang="en-US" altLang="en-US" sz="2800" dirty="0" smtClean="0">
                <a:solidFill>
                  <a:schemeClr val="tx1"/>
                </a:solidFill>
                <a:latin typeface="Times New Roman" pitchFamily="18" charset="0"/>
                <a:cs typeface="Times New Roman" pitchFamily="18" charset="0"/>
              </a:rPr>
              <a:t>IV</a:t>
            </a:r>
          </a:p>
          <a:p>
            <a:pPr algn="just" defTabSz="912813" eaLnBrk="1" hangingPunct="1">
              <a:buFont typeface="Wingdings" pitchFamily="2" charset="2"/>
              <a:buChar char="Ø"/>
            </a:pPr>
            <a:r>
              <a:rPr lang="vi-VN" altLang="en-US" sz="2800" dirty="0" smtClean="0">
                <a:solidFill>
                  <a:schemeClr val="tx1"/>
                </a:solidFill>
                <a:latin typeface="Times New Roman" pitchFamily="18" charset="0"/>
                <a:cs typeface="Times New Roman" pitchFamily="18" charset="0"/>
              </a:rPr>
              <a:t>Quản lý và phân cấp quản lý an toàn thực phẩm trong suốt quá trình sản xuất, chế biến, bảo quản, vận chuyển, xuất khẩu, nhập khẩu, kinh doanh đối với các sản phẩm và cơ sở sản xuất, kinh doanh các sản phẩm thực phẩm quy định tại Phụ lục IV.</a:t>
            </a:r>
            <a:endParaRPr lang="en-US" altLang="en-US" sz="2800" dirty="0" smtClean="0">
              <a:solidFill>
                <a:schemeClr val="tx1"/>
              </a:solidFill>
              <a:latin typeface="Times New Roman" pitchFamily="18" charset="0"/>
              <a:cs typeface="Times New Roman" pitchFamily="18" charset="0"/>
            </a:endParaRPr>
          </a:p>
          <a:p>
            <a:pPr algn="just" defTabSz="912813" eaLnBrk="1" hangingPunct="1">
              <a:buFont typeface="Wingdings" pitchFamily="2" charset="2"/>
              <a:buChar char="Ø"/>
            </a:pPr>
            <a:r>
              <a:rPr lang="vi-VN" altLang="en-US" sz="2800" dirty="0" smtClean="0">
                <a:solidFill>
                  <a:schemeClr val="tx1"/>
                </a:solidFill>
                <a:latin typeface="Times New Roman" pitchFamily="18" charset="0"/>
                <a:cs typeface="Times New Roman" pitchFamily="18" charset="0"/>
              </a:rPr>
              <a:t>Tổ chức cấp Giấy chứng nhận lưu hành tự do đối với các sản phẩm thuộc lĩnh vực được phân công quản lý.</a:t>
            </a:r>
            <a:endParaRPr lang="en-US" altLang="en-US" sz="2800" dirty="0" smtClean="0">
              <a:solidFill>
                <a:schemeClr val="tx1"/>
              </a:solidFill>
              <a:latin typeface="Times New Roman" pitchFamily="18" charset="0"/>
              <a:cs typeface="Times New Roman" pitchFamily="18" charset="0"/>
            </a:endParaRPr>
          </a:p>
          <a:p>
            <a:pPr algn="just" defTabSz="912813" eaLnBrk="1" hangingPunct="1">
              <a:buFont typeface="Wingdings" pitchFamily="2" charset="2"/>
              <a:buChar char="Ø"/>
            </a:pPr>
            <a:endParaRPr lang="en-US" altLang="en-US" sz="2800" dirty="0" smtClean="0">
              <a:solidFill>
                <a:schemeClr val="tx1"/>
              </a:solidFill>
              <a:latin typeface="Times New Roman" pitchFamily="18" charset="0"/>
              <a:cs typeface="Times New Roman" pitchFamily="18" charset="0"/>
            </a:endParaRPr>
          </a:p>
        </p:txBody>
      </p:sp>
      <p:sp>
        <p:nvSpPr>
          <p:cNvPr id="94211" name="Rectangle 3"/>
          <p:cNvSpPr>
            <a:spLocks noChangeArrowheads="1"/>
          </p:cNvSpPr>
          <p:nvPr/>
        </p:nvSpPr>
        <p:spPr bwMode="auto">
          <a:xfrm>
            <a:off x="303213" y="228600"/>
            <a:ext cx="10972800" cy="954088"/>
          </a:xfrm>
          <a:prstGeom prst="rect">
            <a:avLst/>
          </a:prstGeom>
          <a:noFill/>
          <a:ln w="9525">
            <a:noFill/>
            <a:miter lim="800000"/>
            <a:headEnd/>
            <a:tailEnd/>
          </a:ln>
        </p:spPr>
        <p:txBody>
          <a:bodyPr>
            <a:spAutoFit/>
          </a:bodyPr>
          <a:lstStyle/>
          <a:p>
            <a:pPr marL="227013" indent="-227013" algn="just" defTabSz="912813" eaLnBrk="1" hangingPunct="1">
              <a:buFont typeface="Arial" charset="0"/>
              <a:buNone/>
            </a:pPr>
            <a:r>
              <a:rPr lang="vi-VN" altLang="en-US" sz="2800" b="1">
                <a:solidFill>
                  <a:schemeClr val="accent2"/>
                </a:solidFill>
                <a:latin typeface="Times New Roman" pitchFamily="18" charset="0"/>
                <a:cs typeface="Times New Roman" pitchFamily="18" charset="0"/>
              </a:rPr>
              <a:t>Trách nhiệm quản lý nhà nước về an toàn thực phẩm của </a:t>
            </a:r>
            <a:endParaRPr lang="en-US" altLang="en-US" sz="2800" b="1">
              <a:solidFill>
                <a:schemeClr val="accent2"/>
              </a:solidFill>
              <a:latin typeface="Times New Roman" pitchFamily="18" charset="0"/>
              <a:cs typeface="Times New Roman" pitchFamily="18" charset="0"/>
            </a:endParaRPr>
          </a:p>
          <a:p>
            <a:pPr marL="227013" indent="-227013" algn="just" defTabSz="912813" eaLnBrk="1" hangingPunct="1">
              <a:buFont typeface="Arial" charset="0"/>
              <a:buNone/>
            </a:pPr>
            <a:r>
              <a:rPr lang="vi-VN" altLang="en-US" sz="2800" b="1">
                <a:solidFill>
                  <a:schemeClr val="accent2"/>
                </a:solidFill>
                <a:latin typeface="Times New Roman" pitchFamily="18" charset="0"/>
                <a:cs typeface="Times New Roman" pitchFamily="18" charset="0"/>
              </a:rPr>
              <a:t>Bộ Công Thương</a:t>
            </a:r>
            <a:r>
              <a:rPr lang="en-US" altLang="en-US" sz="2800" b="1">
                <a:solidFill>
                  <a:schemeClr val="accent2"/>
                </a:solidFill>
                <a:latin typeface="Times New Roman" pitchFamily="18" charset="0"/>
                <a:cs typeface="Times New Roman" pitchFamily="18" charset="0"/>
              </a:rPr>
              <a:t> (Điều 39)</a:t>
            </a:r>
          </a:p>
        </p:txBody>
      </p:sp>
    </p:spTree>
  </p:cSld>
  <p:clrMapOvr>
    <a:masterClrMapping/>
  </p:clrMapOvr>
  <p:transition spd="med">
    <p:fade/>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Content Placeholder 1"/>
          <p:cNvSpPr>
            <a:spLocks noGrp="1"/>
          </p:cNvSpPr>
          <p:nvPr>
            <p:ph idx="1"/>
          </p:nvPr>
        </p:nvSpPr>
        <p:spPr>
          <a:xfrm>
            <a:off x="227013" y="1371601"/>
            <a:ext cx="10591800" cy="5334000"/>
          </a:xfrm>
        </p:spPr>
        <p:txBody>
          <a:bodyPr/>
          <a:lstStyle/>
          <a:p>
            <a:pPr marL="227013" indent="-227013" algn="just" defTabSz="912813" eaLnBrk="1" hangingPunct="1">
              <a:buFont typeface="Wingdings" pitchFamily="2" charset="2"/>
              <a:buChar char="Ø"/>
            </a:pPr>
            <a:r>
              <a:rPr lang="en-US" altLang="en-US" sz="2600" dirty="0" smtClean="0">
                <a:solidFill>
                  <a:schemeClr val="tx1"/>
                </a:solidFill>
                <a:latin typeface="Times New Roman" pitchFamily="18" charset="0"/>
                <a:cs typeface="Times New Roman" pitchFamily="18" charset="0"/>
              </a:rPr>
              <a:t> </a:t>
            </a:r>
            <a:r>
              <a:rPr lang="vi-VN" altLang="en-US" sz="2600" dirty="0" smtClean="0">
                <a:solidFill>
                  <a:schemeClr val="tx1"/>
                </a:solidFill>
                <a:latin typeface="Times New Roman" pitchFamily="18" charset="0"/>
                <a:cs typeface="Times New Roman" pitchFamily="18" charset="0"/>
              </a:rPr>
              <a:t>Thực hiện quản lý nhà nước về an toàn thực phẩm trên phạm vi địa phương, chịu trách nhiệm trước Chính phủ về an toàn thực phẩm tại địa phương. Chủ tịch Ủy ban nhân dân cấp tỉnh trực tiếp làm nhiệm vụ Trưởng ban chỉ đạo liên ngành về vệ sinh an toàn thực phẩm tỉnh, thành phố trực thuộc trung ương; chủ động tổ chức lực lượng thanh tra, kiểm tra, giám sát bảo đảm an toàn thực phẩm trên địa bàn; trực tiếp chỉ đạo và thường xuyên đôn đốc, kiểm tra việc chấp hành pháp luật về an toàn thực phẩm của cơ quan nhà nước cấp dưới; xử lý cán bộ, công chức thiếu trách nhiệm, buông lỏng quản lý thuộc lĩnh vực được phân công quản lý; tổ chức giải quyết khiếu nại, tố cáo, xử lý vi phạm pháp luật về an toàn thực phẩm theo quy định của pháp luật; chịu trách nhiệm trước Chính phủ và trước pháp luật khi đ</a:t>
            </a:r>
            <a:r>
              <a:rPr lang="en-US" altLang="en-US" sz="2600" dirty="0" smtClean="0">
                <a:solidFill>
                  <a:schemeClr val="tx1"/>
                </a:solidFill>
                <a:latin typeface="Times New Roman" pitchFamily="18" charset="0"/>
                <a:cs typeface="Times New Roman" pitchFamily="18" charset="0"/>
              </a:rPr>
              <a:t>ể </a:t>
            </a:r>
            <a:r>
              <a:rPr lang="vi-VN" altLang="en-US" sz="2600" dirty="0" smtClean="0">
                <a:solidFill>
                  <a:schemeClr val="tx1"/>
                </a:solidFill>
                <a:latin typeface="Times New Roman" pitchFamily="18" charset="0"/>
                <a:cs typeface="Times New Roman" pitchFamily="18" charset="0"/>
              </a:rPr>
              <a:t>xảy ra vi phạm pháp luật về an toàn thực phẩm trên địa bàn.</a:t>
            </a:r>
            <a:endParaRPr lang="en-US" altLang="en-US" sz="2600" dirty="0" smtClean="0">
              <a:solidFill>
                <a:schemeClr val="tx1"/>
              </a:solidFill>
              <a:latin typeface="Times New Roman" pitchFamily="18" charset="0"/>
              <a:cs typeface="Times New Roman" pitchFamily="18" charset="0"/>
            </a:endParaRPr>
          </a:p>
        </p:txBody>
      </p:sp>
      <p:sp>
        <p:nvSpPr>
          <p:cNvPr id="96259" name="Rectangle 3"/>
          <p:cNvSpPr>
            <a:spLocks noChangeArrowheads="1"/>
          </p:cNvSpPr>
          <p:nvPr/>
        </p:nvSpPr>
        <p:spPr bwMode="auto">
          <a:xfrm>
            <a:off x="455613" y="304800"/>
            <a:ext cx="10629900" cy="954088"/>
          </a:xfrm>
          <a:prstGeom prst="rect">
            <a:avLst/>
          </a:prstGeom>
          <a:noFill/>
          <a:ln w="9525">
            <a:noFill/>
            <a:miter lim="800000"/>
            <a:headEnd/>
            <a:tailEnd/>
          </a:ln>
        </p:spPr>
        <p:txBody>
          <a:bodyPr wrap="square">
            <a:spAutoFit/>
          </a:bodyPr>
          <a:lstStyle/>
          <a:p>
            <a:pPr marL="227013" indent="-227013" defTabSz="912813" eaLnBrk="1" hangingPunct="1">
              <a:buFont typeface="Arial" charset="0"/>
              <a:buNone/>
            </a:pPr>
            <a:r>
              <a:rPr lang="vi-VN" altLang="en-US" sz="2800" b="1" dirty="0">
                <a:solidFill>
                  <a:schemeClr val="accent2"/>
                </a:solidFill>
                <a:latin typeface="Times New Roman" pitchFamily="18" charset="0"/>
                <a:cs typeface="Times New Roman" pitchFamily="18" charset="0"/>
              </a:rPr>
              <a:t>Trách nh</a:t>
            </a:r>
            <a:r>
              <a:rPr lang="en-US" altLang="en-US" sz="2800" b="1" dirty="0" err="1">
                <a:solidFill>
                  <a:schemeClr val="accent2"/>
                </a:solidFill>
                <a:latin typeface="Times New Roman" pitchFamily="18" charset="0"/>
                <a:cs typeface="Times New Roman" pitchFamily="18" charset="0"/>
              </a:rPr>
              <a:t>i</a:t>
            </a:r>
            <a:r>
              <a:rPr lang="vi-VN" altLang="en-US" sz="2800" b="1" dirty="0">
                <a:solidFill>
                  <a:schemeClr val="accent2"/>
                </a:solidFill>
                <a:latin typeface="Times New Roman" pitchFamily="18" charset="0"/>
                <a:cs typeface="Times New Roman" pitchFamily="18" charset="0"/>
              </a:rPr>
              <a:t>ệm quản lý nhà nước của Ủy ban nhân dân cấp tỉnh</a:t>
            </a:r>
            <a:r>
              <a:rPr lang="en-US" altLang="en-US" sz="2800" b="1" dirty="0">
                <a:solidFill>
                  <a:schemeClr val="accent2"/>
                </a:solidFill>
                <a:latin typeface="Times New Roman" pitchFamily="18" charset="0"/>
                <a:cs typeface="Times New Roman" pitchFamily="18" charset="0"/>
              </a:rPr>
              <a:t> </a:t>
            </a:r>
          </a:p>
          <a:p>
            <a:pPr marL="227013" indent="-227013" defTabSz="912813" eaLnBrk="1" hangingPunct="1">
              <a:buFont typeface="Arial" charset="0"/>
              <a:buNone/>
            </a:pPr>
            <a:r>
              <a:rPr lang="en-US" altLang="en-US" sz="2800" b="1" dirty="0">
                <a:solidFill>
                  <a:schemeClr val="accent2"/>
                </a:solidFill>
                <a:latin typeface="Times New Roman" pitchFamily="18" charset="0"/>
                <a:cs typeface="Times New Roman" pitchFamily="18" charset="0"/>
              </a:rPr>
              <a:t>(</a:t>
            </a:r>
            <a:r>
              <a:rPr lang="en-US" altLang="en-US" sz="2800" b="1" dirty="0" err="1">
                <a:solidFill>
                  <a:schemeClr val="accent2"/>
                </a:solidFill>
                <a:latin typeface="Times New Roman" pitchFamily="18" charset="0"/>
                <a:cs typeface="Times New Roman" pitchFamily="18" charset="0"/>
              </a:rPr>
              <a:t>Điều</a:t>
            </a:r>
            <a:r>
              <a:rPr lang="en-US" altLang="en-US" sz="2800" b="1" dirty="0">
                <a:solidFill>
                  <a:schemeClr val="accent2"/>
                </a:solidFill>
                <a:latin typeface="Times New Roman" pitchFamily="18" charset="0"/>
                <a:cs typeface="Times New Roman" pitchFamily="18" charset="0"/>
              </a:rPr>
              <a:t> 40)</a:t>
            </a:r>
          </a:p>
        </p:txBody>
      </p:sp>
    </p:spTree>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284163" y="1023938"/>
            <a:ext cx="9232900" cy="5453062"/>
          </a:xfrm>
        </p:spPr>
        <p:txBody>
          <a:bodyPr/>
          <a:lstStyle/>
          <a:p>
            <a:pPr marL="0" indent="0" algn="just" defTabSz="912813" eaLnBrk="1" hangingPunct="1">
              <a:buFont typeface="Arial" charset="0"/>
              <a:buNone/>
            </a:pPr>
            <a:r>
              <a:rPr lang="vi-VN" altLang="en-US" sz="2800" b="1" dirty="0" smtClean="0">
                <a:solidFill>
                  <a:schemeClr val="tx1"/>
                </a:solidFill>
                <a:latin typeface="Times New Roman" pitchFamily="18" charset="0"/>
                <a:cs typeface="Times New Roman" pitchFamily="18" charset="0"/>
              </a:rPr>
              <a:t>6. Mặt hàng xuất khẩu, nhập khẩu </a:t>
            </a:r>
            <a:r>
              <a:rPr lang="vi-VN" altLang="en-US" sz="2800" dirty="0" smtClean="0">
                <a:solidFill>
                  <a:schemeClr val="tx1"/>
                </a:solidFill>
                <a:latin typeface="Times New Roman" pitchFamily="18" charset="0"/>
                <a:cs typeface="Times New Roman" pitchFamily="18" charset="0"/>
              </a:rPr>
              <a:t>là các sản phẩm thực phẩm cùng loại, cùng tên, nhãn hàng hóa, cơ sở sản xuất hàng hóa, chất liệu bao bì</a:t>
            </a:r>
            <a:r>
              <a:rPr lang="en-US" altLang="en-US" sz="2800" dirty="0" smtClean="0">
                <a:solidFill>
                  <a:schemeClr val="tx1"/>
                </a:solidFill>
                <a:latin typeface="Times New Roman" pitchFamily="18" charset="0"/>
                <a:cs typeface="Times New Roman" pitchFamily="18" charset="0"/>
              </a:rPr>
              <a:t>. </a:t>
            </a:r>
          </a:p>
          <a:p>
            <a:pPr marL="0" indent="0" algn="just" defTabSz="912813" eaLnBrk="1" hangingPunct="1">
              <a:buFont typeface="Arial" charset="0"/>
              <a:buNone/>
            </a:pPr>
            <a:r>
              <a:rPr lang="vi-VN" altLang="en-US" sz="2800" b="1" dirty="0" smtClean="0">
                <a:solidFill>
                  <a:schemeClr val="tx1"/>
                </a:solidFill>
                <a:latin typeface="Times New Roman" pitchFamily="18" charset="0"/>
                <a:cs typeface="Times New Roman" pitchFamily="18" charset="0"/>
              </a:rPr>
              <a:t>7. Lô hàng xuất khẩu, nhập khẩu </a:t>
            </a:r>
            <a:r>
              <a:rPr lang="vi-VN" altLang="en-US" sz="2800" dirty="0" smtClean="0">
                <a:solidFill>
                  <a:schemeClr val="tx1"/>
                </a:solidFill>
                <a:latin typeface="Times New Roman" pitchFamily="18" charset="0"/>
                <a:cs typeface="Times New Roman" pitchFamily="18" charset="0"/>
              </a:rPr>
              <a:t>là toàn bộ sản phẩm thực phẩm của một chuyến hàng nhập khẩu hoặc xuất khẩu (có cùng số vận đơn). Lô hàng có thể chỉ có một mặt hàng hoặc nhiều mặt hàng.</a:t>
            </a:r>
            <a:endParaRPr lang="en-US" altLang="en-US" sz="2800" dirty="0" smtClean="0">
              <a:solidFill>
                <a:schemeClr val="tx1"/>
              </a:solidFill>
              <a:latin typeface="Times New Roman" pitchFamily="18" charset="0"/>
              <a:cs typeface="Times New Roman" pitchFamily="18" charset="0"/>
            </a:endParaRPr>
          </a:p>
          <a:p>
            <a:pPr marL="0" indent="0" algn="just" defTabSz="912813" eaLnBrk="1" hangingPunct="1">
              <a:buFont typeface="Arial" charset="0"/>
              <a:buNone/>
            </a:pPr>
            <a:endParaRPr lang="en-US" altLang="en-US" sz="2800" dirty="0" smtClean="0">
              <a:solidFill>
                <a:schemeClr val="tx1"/>
              </a:solidFill>
              <a:latin typeface="Times New Roman" pitchFamily="18" charset="0"/>
              <a:cs typeface="Times New Roman" pitchFamily="18" charset="0"/>
            </a:endParaRPr>
          </a:p>
          <a:p>
            <a:pPr marL="0" indent="0" defTabSz="912813" eaLnBrk="1" hangingPunct="1">
              <a:buFont typeface="Arial" charset="0"/>
              <a:buNone/>
            </a:pPr>
            <a:endParaRPr lang="en-US" altLang="en-US" sz="2800" dirty="0" smtClean="0">
              <a:solidFill>
                <a:schemeClr val="tx1"/>
              </a:solidFill>
              <a:latin typeface="Times New Roman" pitchFamily="18" charset="0"/>
              <a:cs typeface="Times New Roman" pitchFamily="18" charset="0"/>
            </a:endParaRPr>
          </a:p>
        </p:txBody>
      </p:sp>
      <p:sp>
        <p:nvSpPr>
          <p:cNvPr id="14339" name="Title 1"/>
          <p:cNvSpPr txBox="1">
            <a:spLocks/>
          </p:cNvSpPr>
          <p:nvPr/>
        </p:nvSpPr>
        <p:spPr bwMode="auto">
          <a:xfrm>
            <a:off x="379412" y="228600"/>
            <a:ext cx="9372600" cy="914400"/>
          </a:xfrm>
          <a:prstGeom prst="rect">
            <a:avLst/>
          </a:prstGeom>
          <a:noFill/>
          <a:ln w="9525">
            <a:noFill/>
            <a:miter lim="800000"/>
            <a:headEnd/>
            <a:tailEnd/>
          </a:ln>
        </p:spPr>
        <p:txBody>
          <a:bodyPr anchor="ctr"/>
          <a:lstStyle/>
          <a:p>
            <a:pPr defTabSz="912813" eaLnBrk="1" hangingPunct="1">
              <a:lnSpc>
                <a:spcPct val="90000"/>
              </a:lnSpc>
            </a:pPr>
            <a:r>
              <a:rPr lang="en-US" altLang="en-US" sz="2800" b="1" dirty="0" err="1">
                <a:solidFill>
                  <a:schemeClr val="accent2"/>
                </a:solidFill>
                <a:latin typeface="Times New Roman" pitchFamily="18" charset="0"/>
                <a:cs typeface="Times New Roman" pitchFamily="18" charset="0"/>
              </a:rPr>
              <a:t>Giải</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thích</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từ</a:t>
            </a:r>
            <a:r>
              <a:rPr lang="en-US" altLang="en-US" sz="2800" b="1" dirty="0">
                <a:solidFill>
                  <a:schemeClr val="accent2"/>
                </a:solidFill>
                <a:latin typeface="Times New Roman" pitchFamily="18" charset="0"/>
                <a:cs typeface="Times New Roman" pitchFamily="18" charset="0"/>
              </a:rPr>
              <a:t> </a:t>
            </a:r>
            <a:r>
              <a:rPr lang="en-US" altLang="en-US" sz="2800" b="1" dirty="0" err="1">
                <a:solidFill>
                  <a:schemeClr val="accent2"/>
                </a:solidFill>
                <a:latin typeface="Times New Roman" pitchFamily="18" charset="0"/>
                <a:cs typeface="Times New Roman" pitchFamily="18" charset="0"/>
              </a:rPr>
              <a:t>ngữ</a:t>
            </a:r>
            <a:r>
              <a:rPr lang="en-US" altLang="en-US" sz="2800" b="1" dirty="0">
                <a:solidFill>
                  <a:schemeClr val="accent2"/>
                </a:solidFill>
                <a:latin typeface="Times New Roman" pitchFamily="18" charset="0"/>
                <a:cs typeface="Times New Roman" pitchFamily="18" charset="0"/>
              </a:rPr>
              <a:t> </a:t>
            </a:r>
            <a:r>
              <a:rPr lang="en-US" altLang="en-US" sz="2800" b="1" dirty="0" smtClean="0">
                <a:solidFill>
                  <a:schemeClr val="accent2"/>
                </a:solidFill>
                <a:latin typeface="Times New Roman" pitchFamily="18" charset="0"/>
                <a:cs typeface="Times New Roman" pitchFamily="18" charset="0"/>
              </a:rPr>
              <a:t>(</a:t>
            </a:r>
            <a:r>
              <a:rPr lang="en-US" altLang="en-US" sz="2800" b="1" dirty="0" err="1" smtClean="0">
                <a:solidFill>
                  <a:schemeClr val="accent2"/>
                </a:solidFill>
                <a:latin typeface="Times New Roman" pitchFamily="18" charset="0"/>
                <a:cs typeface="Times New Roman" pitchFamily="18" charset="0"/>
              </a:rPr>
              <a:t>tiếp</a:t>
            </a:r>
            <a:r>
              <a:rPr lang="en-US" altLang="en-US" sz="2800" b="1" dirty="0" smtClean="0">
                <a:solidFill>
                  <a:schemeClr val="accent2"/>
                </a:solidFill>
                <a:latin typeface="Times New Roman" pitchFamily="18" charset="0"/>
                <a:cs typeface="Times New Roman" pitchFamily="18" charset="0"/>
              </a:rPr>
              <a:t>…)</a:t>
            </a:r>
            <a:endParaRPr lang="en-US" altLang="en-US" sz="2800" b="1" dirty="0">
              <a:solidFill>
                <a:schemeClr val="accent2"/>
              </a:solidFill>
              <a:latin typeface="Times New Roman" pitchFamily="18" charset="0"/>
              <a:cs typeface="Times New Roman" pitchFamily="18" charset="0"/>
            </a:endParaRPr>
          </a:p>
        </p:txBody>
      </p:sp>
    </p:spTree>
  </p:cSld>
  <p:clrMapOvr>
    <a:masterClrMapping/>
  </p:clrMapOvr>
  <p:transition spd="med">
    <p:fade/>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8472" y="228600"/>
            <a:ext cx="9500740" cy="1320800"/>
          </a:xfrm>
        </p:spPr>
        <p:txBody>
          <a:bodyPr/>
          <a:lstStyle/>
          <a:p>
            <a:r>
              <a:rPr lang="vi-VN" sz="2600" b="1" dirty="0">
                <a:latin typeface="Times New Roman" panose="02020603050405020304" pitchFamily="18" charset="0"/>
                <a:cs typeface="Times New Roman" panose="02020603050405020304" pitchFamily="18" charset="0"/>
              </a:rPr>
              <a:t>Trách nhiệm quản lý nhà nước của Ủy ban nhân dân cấp tỉnh </a:t>
            </a:r>
            <a:br>
              <a:rPr lang="vi-VN" sz="2600" b="1" dirty="0">
                <a:latin typeface="Times New Roman" panose="02020603050405020304" pitchFamily="18" charset="0"/>
                <a:cs typeface="Times New Roman" panose="02020603050405020304" pitchFamily="18" charset="0"/>
              </a:rPr>
            </a:br>
            <a:r>
              <a:rPr lang="vi-VN" sz="2600" b="1" dirty="0">
                <a:latin typeface="Times New Roman" panose="02020603050405020304" pitchFamily="18" charset="0"/>
                <a:cs typeface="Times New Roman" panose="02020603050405020304" pitchFamily="18" charset="0"/>
              </a:rPr>
              <a:t>(tiếp...)</a:t>
            </a:r>
            <a:br>
              <a:rPr lang="vi-VN" sz="2600" b="1" dirty="0">
                <a:latin typeface="Times New Roman" panose="02020603050405020304" pitchFamily="18" charset="0"/>
                <a:cs typeface="Times New Roman" panose="02020603050405020304" pitchFamily="18" charset="0"/>
              </a:rPr>
            </a:br>
            <a:endParaRPr lang="en-US" sz="2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08472" y="1447800"/>
            <a:ext cx="8967340" cy="4563772"/>
          </a:xfrm>
        </p:spPr>
        <p:txBody>
          <a:bodyPr/>
          <a:lstStyle/>
          <a:p>
            <a:pPr algn="just"/>
            <a:r>
              <a:rPr lang="vi-VN" sz="2600" dirty="0">
                <a:solidFill>
                  <a:schemeClr val="tx1">
                    <a:lumMod val="95000"/>
                    <a:lumOff val="5000"/>
                  </a:schemeClr>
                </a:solidFill>
                <a:latin typeface="Times New Roman" panose="02020603050405020304" pitchFamily="18" charset="0"/>
                <a:cs typeface="Times New Roman" panose="02020603050405020304" pitchFamily="18" charset="0"/>
              </a:rPr>
              <a:t>Tổ chức cấp Giấy chứng nhận cơ sở đủ điều kiện an toàn thực phẩm đối với cơ sở sản xuất nước uống đóng chai, nước khoáng thiên nhiên, nước đá dùng liền, nước đá dùng để chế biến thực phẩm, cơ sở sản xuất thực phẩm bổ sung, thực phẩm dinh dưỡng y học, thực phẩm dùng cho chế độ ăn đặc biệt, sản phẩm dinh dưỡng dùng cho trẻ đến 36 tháng tuổi, phụ gia, chất hỗ trợ chế biến thực phẩm, các vi chất bổ sung vào thực phẩm, cơ sở sản xuất thực phẩm khác không được quy định tại danh mục của Bộ Công Thương và Bộ Nông nghiệp và Phát triển nông thôn, cơ sở kinh doanh dịch vụ ăn uống</a:t>
            </a:r>
            <a:r>
              <a:rPr lang="vi-VN" sz="2600" dirty="0" smtClean="0">
                <a:solidFill>
                  <a:schemeClr val="tx1">
                    <a:lumMod val="95000"/>
                    <a:lumOff val="5000"/>
                  </a:schemeClr>
                </a:solidFill>
                <a:latin typeface="Times New Roman" panose="02020603050405020304" pitchFamily="18" charset="0"/>
                <a:cs typeface="Times New Roman" panose="02020603050405020304" pitchFamily="18" charset="0"/>
              </a:rPr>
              <a:t>.”</a:t>
            </a:r>
            <a:r>
              <a:rPr lang="en-US" sz="2600" dirty="0" smtClean="0">
                <a:solidFill>
                  <a:schemeClr val="tx1">
                    <a:lumMod val="95000"/>
                    <a:lumOff val="5000"/>
                  </a:schemeClr>
                </a:solidFill>
                <a:latin typeface="Times New Roman" panose="02020603050405020304" pitchFamily="18" charset="0"/>
                <a:cs typeface="Times New Roman" panose="02020603050405020304" pitchFamily="18" charset="0"/>
              </a:rPr>
              <a:t> (NĐ 155)</a:t>
            </a:r>
            <a:endParaRPr lang="en-US" sz="26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0774600"/>
      </p:ext>
    </p:extLst>
  </p:cSld>
  <p:clrMapOvr>
    <a:masterClrMapping/>
  </p:clrMapOvr>
  <p:transition spd="med">
    <p:fade/>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Content Placeholder 1"/>
          <p:cNvSpPr>
            <a:spLocks noGrp="1"/>
          </p:cNvSpPr>
          <p:nvPr>
            <p:ph idx="1"/>
          </p:nvPr>
        </p:nvSpPr>
        <p:spPr>
          <a:xfrm>
            <a:off x="133350" y="1447801"/>
            <a:ext cx="9296400" cy="4724400"/>
          </a:xfrm>
        </p:spPr>
        <p:txBody>
          <a:bodyPr/>
          <a:lstStyle/>
          <a:p>
            <a:pPr marL="227013" indent="-227013" algn="just" defTabSz="912813" eaLnBrk="1" hangingPunct="1">
              <a:buFont typeface="Wingdings" pitchFamily="2" charset="2"/>
              <a:buChar char="Ø"/>
            </a:pPr>
            <a:r>
              <a:rPr lang="en-US" altLang="en-US" sz="2800" dirty="0" smtClean="0">
                <a:solidFill>
                  <a:schemeClr val="tx1"/>
                </a:solidFill>
                <a:latin typeface="Times New Roman" pitchFamily="18" charset="0"/>
                <a:cs typeface="Times New Roman" pitchFamily="18" charset="0"/>
              </a:rPr>
              <a:t> </a:t>
            </a:r>
            <a:r>
              <a:rPr lang="vi-VN" altLang="en-US" sz="2800" dirty="0" smtClean="0">
                <a:solidFill>
                  <a:schemeClr val="tx1"/>
                </a:solidFill>
                <a:latin typeface="Times New Roman" pitchFamily="18" charset="0"/>
                <a:cs typeface="Times New Roman" pitchFamily="18" charset="0"/>
              </a:rPr>
              <a:t>Tổ chức tiếp nhận và quản lý hồ sơ, cấp Giấy tiếp nhận đăng ký bản công bố sản phẩm, Giấy xác nhận nội dung quảng cáo đối với sản phẩm dinh dưỡng y học, thực phẩm dùng cho chế độ ăn đặc biệt, sản phẩm dinh dưỡng dùng cho trẻ đến 36 tháng tu</a:t>
            </a:r>
            <a:r>
              <a:rPr lang="en-US" altLang="en-US" sz="2800" dirty="0" smtClean="0">
                <a:solidFill>
                  <a:schemeClr val="tx1"/>
                </a:solidFill>
                <a:latin typeface="Times New Roman" pitchFamily="18" charset="0"/>
                <a:cs typeface="Times New Roman" pitchFamily="18" charset="0"/>
              </a:rPr>
              <a:t>ổ</a:t>
            </a:r>
            <a:r>
              <a:rPr lang="vi-VN" altLang="en-US" sz="2800" dirty="0" smtClean="0">
                <a:solidFill>
                  <a:schemeClr val="tx1"/>
                </a:solidFill>
                <a:latin typeface="Times New Roman" pitchFamily="18" charset="0"/>
                <a:cs typeface="Times New Roman" pitchFamily="18" charset="0"/>
              </a:rPr>
              <a:t>i.</a:t>
            </a:r>
            <a:endParaRPr lang="en-US" altLang="en-US" sz="2800" dirty="0" smtClean="0">
              <a:solidFill>
                <a:schemeClr val="tx1"/>
              </a:solidFill>
              <a:latin typeface="Times New Roman" pitchFamily="18" charset="0"/>
              <a:cs typeface="Times New Roman" pitchFamily="18" charset="0"/>
            </a:endParaRPr>
          </a:p>
          <a:p>
            <a:pPr marL="227013" indent="-227013" algn="just" defTabSz="912813" eaLnBrk="1" hangingPunct="1">
              <a:buFont typeface="Wingdings" pitchFamily="2" charset="2"/>
              <a:buChar char="Ø"/>
            </a:pPr>
            <a:r>
              <a:rPr lang="en-US" altLang="en-US" sz="2800" dirty="0" smtClean="0">
                <a:solidFill>
                  <a:schemeClr val="tx1"/>
                </a:solidFill>
                <a:latin typeface="Times New Roman" pitchFamily="18" charset="0"/>
                <a:cs typeface="Times New Roman" pitchFamily="18" charset="0"/>
              </a:rPr>
              <a:t> </a:t>
            </a:r>
            <a:r>
              <a:rPr lang="vi-VN" altLang="en-US" sz="2800" dirty="0" smtClean="0">
                <a:solidFill>
                  <a:schemeClr val="tx1"/>
                </a:solidFill>
                <a:latin typeface="Times New Roman" pitchFamily="18" charset="0"/>
                <a:cs typeface="Times New Roman" pitchFamily="18" charset="0"/>
              </a:rPr>
              <a:t>Tổ chức tiếp nhận bản tự công bố sản phẩm; chứng nhận cơ sở đủ điều kiện an toàn thực phẩm theo phân công, phân cấp.</a:t>
            </a:r>
            <a:endParaRPr lang="en-US" altLang="en-US" sz="2800" dirty="0" smtClean="0">
              <a:solidFill>
                <a:schemeClr val="tx1"/>
              </a:solidFill>
              <a:latin typeface="Times New Roman" pitchFamily="18" charset="0"/>
              <a:cs typeface="Times New Roman" pitchFamily="18" charset="0"/>
            </a:endParaRPr>
          </a:p>
        </p:txBody>
      </p:sp>
      <p:sp>
        <p:nvSpPr>
          <p:cNvPr id="97283" name="Rectangle 3"/>
          <p:cNvSpPr>
            <a:spLocks noChangeArrowheads="1"/>
          </p:cNvSpPr>
          <p:nvPr/>
        </p:nvSpPr>
        <p:spPr bwMode="auto">
          <a:xfrm>
            <a:off x="112713" y="304800"/>
            <a:ext cx="10972800" cy="954088"/>
          </a:xfrm>
          <a:prstGeom prst="rect">
            <a:avLst/>
          </a:prstGeom>
          <a:noFill/>
          <a:ln w="9525">
            <a:noFill/>
            <a:miter lim="800000"/>
            <a:headEnd/>
            <a:tailEnd/>
          </a:ln>
        </p:spPr>
        <p:txBody>
          <a:bodyPr>
            <a:spAutoFit/>
          </a:bodyPr>
          <a:lstStyle/>
          <a:p>
            <a:pPr marL="227013" indent="-227013" defTabSz="912813" eaLnBrk="1" hangingPunct="1">
              <a:buFont typeface="Arial" charset="0"/>
              <a:buNone/>
            </a:pPr>
            <a:r>
              <a:rPr lang="vi-VN" altLang="en-US" sz="2800" b="1" dirty="0">
                <a:solidFill>
                  <a:schemeClr val="accent2"/>
                </a:solidFill>
                <a:latin typeface="Times New Roman" pitchFamily="18" charset="0"/>
                <a:cs typeface="Times New Roman" pitchFamily="18" charset="0"/>
              </a:rPr>
              <a:t>Trách nh</a:t>
            </a:r>
            <a:r>
              <a:rPr lang="en-US" altLang="en-US" sz="2800" b="1" dirty="0" err="1">
                <a:solidFill>
                  <a:schemeClr val="accent2"/>
                </a:solidFill>
                <a:latin typeface="Times New Roman" pitchFamily="18" charset="0"/>
                <a:cs typeface="Times New Roman" pitchFamily="18" charset="0"/>
              </a:rPr>
              <a:t>i</a:t>
            </a:r>
            <a:r>
              <a:rPr lang="vi-VN" altLang="en-US" sz="2800" b="1" dirty="0">
                <a:solidFill>
                  <a:schemeClr val="accent2"/>
                </a:solidFill>
                <a:latin typeface="Times New Roman" pitchFamily="18" charset="0"/>
                <a:cs typeface="Times New Roman" pitchFamily="18" charset="0"/>
              </a:rPr>
              <a:t>ệm quản lý nhà nước của Ủy ban nhân dân cấp tỉnh</a:t>
            </a:r>
            <a:r>
              <a:rPr lang="en-US" altLang="en-US" sz="2800" b="1" dirty="0">
                <a:solidFill>
                  <a:schemeClr val="accent2"/>
                </a:solidFill>
                <a:latin typeface="Times New Roman" pitchFamily="18" charset="0"/>
                <a:cs typeface="Times New Roman" pitchFamily="18" charset="0"/>
              </a:rPr>
              <a:t> </a:t>
            </a:r>
          </a:p>
          <a:p>
            <a:pPr marL="227013" indent="-227013" defTabSz="912813" eaLnBrk="1" hangingPunct="1">
              <a:buFont typeface="Arial" charset="0"/>
              <a:buNone/>
            </a:pPr>
            <a:r>
              <a:rPr lang="en-US" altLang="en-US" sz="2800" b="1" dirty="0">
                <a:solidFill>
                  <a:schemeClr val="accent2"/>
                </a:solidFill>
                <a:latin typeface="Times New Roman" pitchFamily="18" charset="0"/>
                <a:cs typeface="Times New Roman" pitchFamily="18" charset="0"/>
              </a:rPr>
              <a:t>(</a:t>
            </a:r>
            <a:r>
              <a:rPr lang="en-US" altLang="en-US" sz="2800" b="1" dirty="0" err="1">
                <a:solidFill>
                  <a:schemeClr val="accent2"/>
                </a:solidFill>
                <a:latin typeface="Times New Roman" pitchFamily="18" charset="0"/>
                <a:cs typeface="Times New Roman" pitchFamily="18" charset="0"/>
              </a:rPr>
              <a:t>tiếp</a:t>
            </a:r>
            <a:r>
              <a:rPr lang="en-US" altLang="en-US" sz="2800" b="1" dirty="0" smtClean="0">
                <a:solidFill>
                  <a:schemeClr val="accent2"/>
                </a:solidFill>
                <a:latin typeface="Times New Roman" pitchFamily="18" charset="0"/>
                <a:cs typeface="Times New Roman" pitchFamily="18" charset="0"/>
              </a:rPr>
              <a:t>...)</a:t>
            </a:r>
            <a:endParaRPr lang="en-US" altLang="en-US" sz="2800" b="1" dirty="0">
              <a:solidFill>
                <a:schemeClr val="accent2"/>
              </a:solidFill>
              <a:latin typeface="Times New Roman" pitchFamily="18" charset="0"/>
              <a:cs typeface="Times New Roman" pitchFamily="18" charset="0"/>
            </a:endParaRPr>
          </a:p>
        </p:txBody>
      </p:sp>
    </p:spTree>
  </p:cSld>
  <p:clrMapOvr>
    <a:masterClrMapping/>
  </p:clrMapOvr>
  <p:transition spd="med">
    <p:fade/>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Content Placeholder 2"/>
          <p:cNvSpPr>
            <a:spLocks noGrp="1"/>
          </p:cNvSpPr>
          <p:nvPr>
            <p:ph idx="1"/>
          </p:nvPr>
        </p:nvSpPr>
        <p:spPr>
          <a:xfrm>
            <a:off x="227013" y="1295400"/>
            <a:ext cx="10352087" cy="5029200"/>
          </a:xfrm>
        </p:spPr>
        <p:txBody>
          <a:bodyPr/>
          <a:lstStyle/>
          <a:p>
            <a:pPr marL="227013" indent="-227013" algn="ctr" defTabSz="912813" eaLnBrk="1" hangingPunct="1">
              <a:buFont typeface="Arial" charset="0"/>
              <a:buNone/>
            </a:pPr>
            <a:r>
              <a:rPr lang="en-US" altLang="en-US" sz="3600" b="1" smtClean="0">
                <a:solidFill>
                  <a:schemeClr val="accent2"/>
                </a:solidFill>
                <a:latin typeface="Times New Roman" pitchFamily="18" charset="0"/>
                <a:cs typeface="Times New Roman" pitchFamily="18" charset="0"/>
              </a:rPr>
              <a:t> </a:t>
            </a:r>
          </a:p>
          <a:p>
            <a:pPr marL="227013" indent="-227013" algn="ctr" defTabSz="912813" eaLnBrk="1" hangingPunct="1">
              <a:buFont typeface="Arial" charset="0"/>
              <a:buNone/>
            </a:pPr>
            <a:endParaRPr lang="en-US" altLang="en-US" sz="3600" b="1" smtClean="0">
              <a:solidFill>
                <a:schemeClr val="accent2"/>
              </a:solidFill>
              <a:latin typeface="Times New Roman" pitchFamily="18" charset="0"/>
              <a:cs typeface="Times New Roman" pitchFamily="18" charset="0"/>
            </a:endParaRPr>
          </a:p>
          <a:p>
            <a:pPr marL="227013" indent="-227013" algn="ctr" defTabSz="912813" eaLnBrk="1" hangingPunct="1">
              <a:buFont typeface="Arial" charset="0"/>
              <a:buNone/>
            </a:pPr>
            <a:r>
              <a:rPr lang="en-US" altLang="en-US" sz="3600" b="1" smtClean="0">
                <a:solidFill>
                  <a:schemeClr val="accent2"/>
                </a:solidFill>
                <a:latin typeface="Times New Roman" pitchFamily="18" charset="0"/>
                <a:cs typeface="Times New Roman" pitchFamily="18" charset="0"/>
              </a:rPr>
              <a:t>ĐIỀU KHOẢN THI HÀNH</a:t>
            </a:r>
          </a:p>
        </p:txBody>
      </p:sp>
    </p:spTree>
  </p:cSld>
  <p:clrMapOvr>
    <a:masterClrMapping/>
  </p:clrMapOvr>
  <p:transition spd="med">
    <p:fade/>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3213" y="1371600"/>
            <a:ext cx="9220200" cy="6096000"/>
          </a:xfrm>
        </p:spPr>
        <p:txBody>
          <a:bodyPr>
            <a:normAutofit/>
          </a:bodyPr>
          <a:lstStyle/>
          <a:p>
            <a:pPr marL="0" indent="0" algn="just" eaLnBrk="1" hangingPunct="1">
              <a:buFont typeface="Wingdings 3" pitchFamily="18" charset="2"/>
              <a:buNone/>
            </a:pPr>
            <a:r>
              <a:rPr lang="vi-VN" sz="2800" smtClean="0">
                <a:solidFill>
                  <a:schemeClr val="tx1"/>
                </a:solidFill>
                <a:latin typeface="Times New Roman" pitchFamily="18" charset="0"/>
                <a:cs typeface="Times New Roman" pitchFamily="18" charset="0"/>
              </a:rPr>
              <a:t>1</a:t>
            </a:r>
            <a:r>
              <a:rPr lang="en-US" sz="2800" smtClean="0">
                <a:solidFill>
                  <a:schemeClr val="tx1"/>
                </a:solidFill>
                <a:latin typeface="Times New Roman" pitchFamily="18" charset="0"/>
                <a:cs typeface="Times New Roman" pitchFamily="18" charset="0"/>
              </a:rPr>
              <a:t>. </a:t>
            </a:r>
            <a:r>
              <a:rPr lang="vi-VN" sz="2800" smtClean="0">
                <a:solidFill>
                  <a:schemeClr val="tx1"/>
                </a:solidFill>
                <a:latin typeface="Times New Roman" pitchFamily="18" charset="0"/>
                <a:cs typeface="Times New Roman" pitchFamily="18" charset="0"/>
              </a:rPr>
              <a:t>Các sản phẩm đã được cấp Giấy tiếp nhận bản công bố hợp quy và Giấy xác nhận công bố phù hợp quy định an toàn thực phẩm trước ngày Nghị định này có hiệu lực được tiếp tục sử dụng đến khi hết thời hạn ghi trên giấy và hết th</a:t>
            </a:r>
            <a:r>
              <a:rPr lang="en-US" sz="2800" smtClean="0">
                <a:solidFill>
                  <a:schemeClr val="tx1"/>
                </a:solidFill>
                <a:latin typeface="Times New Roman" pitchFamily="18" charset="0"/>
                <a:cs typeface="Times New Roman" pitchFamily="18" charset="0"/>
              </a:rPr>
              <a:t>ờ</a:t>
            </a:r>
            <a:r>
              <a:rPr lang="vi-VN" sz="2800" smtClean="0">
                <a:solidFill>
                  <a:schemeClr val="tx1"/>
                </a:solidFill>
                <a:latin typeface="Times New Roman" pitchFamily="18" charset="0"/>
                <a:cs typeface="Times New Roman" pitchFamily="18" charset="0"/>
              </a:rPr>
              <a:t>i hạn sử dụng của sản phẩm.</a:t>
            </a:r>
            <a:endParaRPr lang="en-US" sz="2800" smtClean="0">
              <a:solidFill>
                <a:schemeClr val="tx1"/>
              </a:solidFill>
              <a:latin typeface="Times New Roman" pitchFamily="18" charset="0"/>
              <a:cs typeface="Times New Roman" pitchFamily="18" charset="0"/>
            </a:endParaRPr>
          </a:p>
          <a:p>
            <a:pPr marL="0" indent="0" algn="just" eaLnBrk="1" hangingPunct="1">
              <a:buFont typeface="Wingdings 3" pitchFamily="18" charset="2"/>
              <a:buNone/>
            </a:pPr>
            <a:r>
              <a:rPr lang="vi-VN" sz="2800" smtClean="0">
                <a:solidFill>
                  <a:schemeClr val="tx1"/>
                </a:solidFill>
                <a:latin typeface="Times New Roman" pitchFamily="18" charset="0"/>
                <a:cs typeface="Times New Roman" pitchFamily="18" charset="0"/>
              </a:rPr>
              <a:t>2. Các bộ quản lý trong phạm vi, nhiệm vụ, quyền hạn của mình thực hiện rà soát và công bố hết hiệu lực các quy định trái với Nghị định này.</a:t>
            </a:r>
            <a:endParaRPr lang="en-US" sz="2800" smtClean="0">
              <a:solidFill>
                <a:schemeClr val="tx1"/>
              </a:solidFill>
              <a:latin typeface="Times New Roman" pitchFamily="18" charset="0"/>
              <a:cs typeface="Times New Roman" pitchFamily="18" charset="0"/>
            </a:endParaRPr>
          </a:p>
          <a:p>
            <a:pPr marL="0" indent="0" algn="just" eaLnBrk="1" hangingPunct="1">
              <a:buFont typeface="Wingdings 3" pitchFamily="18" charset="2"/>
              <a:buNone/>
            </a:pPr>
            <a:endParaRPr lang="en-US" sz="1900" smtClean="0">
              <a:solidFill>
                <a:schemeClr val="tx1"/>
              </a:solidFill>
              <a:latin typeface="Times New Roman" pitchFamily="18" charset="0"/>
              <a:cs typeface="Times New Roman" pitchFamily="18" charset="0"/>
            </a:endParaRPr>
          </a:p>
        </p:txBody>
      </p:sp>
      <p:sp>
        <p:nvSpPr>
          <p:cNvPr id="99331" name="Rectangle 3"/>
          <p:cNvSpPr>
            <a:spLocks noChangeArrowheads="1"/>
          </p:cNvSpPr>
          <p:nvPr/>
        </p:nvSpPr>
        <p:spPr bwMode="auto">
          <a:xfrm>
            <a:off x="531813" y="381000"/>
            <a:ext cx="10972800" cy="523875"/>
          </a:xfrm>
          <a:prstGeom prst="rect">
            <a:avLst/>
          </a:prstGeom>
          <a:noFill/>
          <a:ln w="9525">
            <a:noFill/>
            <a:miter lim="800000"/>
            <a:headEnd/>
            <a:tailEnd/>
          </a:ln>
        </p:spPr>
        <p:txBody>
          <a:bodyPr>
            <a:spAutoFit/>
          </a:bodyPr>
          <a:lstStyle/>
          <a:p>
            <a:pPr marL="227013" indent="-227013" algn="just" defTabSz="912813" eaLnBrk="1" hangingPunct="1">
              <a:buFont typeface="Arial" charset="0"/>
              <a:buNone/>
            </a:pPr>
            <a:r>
              <a:rPr lang="vi-VN" altLang="en-US" sz="2800" b="1">
                <a:solidFill>
                  <a:schemeClr val="accent2"/>
                </a:solidFill>
                <a:latin typeface="Times New Roman" pitchFamily="18" charset="0"/>
                <a:cs typeface="Times New Roman" pitchFamily="18" charset="0"/>
              </a:rPr>
              <a:t>Điều khoản chuyển tiếp</a:t>
            </a:r>
            <a:r>
              <a:rPr lang="en-US" altLang="en-US" sz="2800" b="1">
                <a:solidFill>
                  <a:schemeClr val="accent2"/>
                </a:solidFill>
                <a:latin typeface="Times New Roman" pitchFamily="18" charset="0"/>
                <a:cs typeface="Times New Roman" pitchFamily="18" charset="0"/>
              </a:rPr>
              <a:t> (Điều 42)</a:t>
            </a:r>
            <a:endParaRPr lang="en-US" altLang="en-US" sz="2800">
              <a:solidFill>
                <a:schemeClr val="accent2"/>
              </a:solidFill>
              <a:latin typeface="Times New Roman" pitchFamily="18" charset="0"/>
              <a:cs typeface="Times New Roman" pitchFamily="18" charset="0"/>
            </a:endParaRPr>
          </a:p>
        </p:txBody>
      </p:sp>
    </p:spTree>
  </p:cSld>
  <p:clrMapOvr>
    <a:masterClrMapping/>
  </p:clrMapOvr>
  <p:transition spd="med">
    <p:fade/>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Content Placeholder 2"/>
          <p:cNvSpPr>
            <a:spLocks noGrp="1"/>
          </p:cNvSpPr>
          <p:nvPr>
            <p:ph idx="1"/>
          </p:nvPr>
        </p:nvSpPr>
        <p:spPr>
          <a:xfrm>
            <a:off x="150813" y="762000"/>
            <a:ext cx="10352087" cy="5715000"/>
          </a:xfrm>
        </p:spPr>
        <p:txBody>
          <a:bodyPr/>
          <a:lstStyle/>
          <a:p>
            <a:pPr marL="227013" indent="-227013" algn="ctr" defTabSz="912813" eaLnBrk="1" hangingPunct="1">
              <a:buFont typeface="Arial" charset="0"/>
              <a:buNone/>
            </a:pPr>
            <a:endParaRPr lang="en-US" altLang="en-US" sz="4000" b="1" smtClean="0">
              <a:solidFill>
                <a:schemeClr val="accent2"/>
              </a:solidFill>
              <a:latin typeface="Times New Roman" pitchFamily="18" charset="0"/>
              <a:cs typeface="Times New Roman" pitchFamily="18" charset="0"/>
            </a:endParaRPr>
          </a:p>
          <a:p>
            <a:pPr marL="227013" indent="-227013" algn="ctr" defTabSz="912813" eaLnBrk="1" hangingPunct="1">
              <a:buFont typeface="Arial" charset="0"/>
              <a:buNone/>
            </a:pPr>
            <a:endParaRPr lang="en-US" altLang="en-US" sz="4000" b="1" smtClean="0">
              <a:solidFill>
                <a:schemeClr val="accent2"/>
              </a:solidFill>
              <a:latin typeface="Times New Roman" pitchFamily="18" charset="0"/>
              <a:cs typeface="Times New Roman" pitchFamily="18" charset="0"/>
            </a:endParaRPr>
          </a:p>
          <a:p>
            <a:pPr marL="227013" indent="-227013" algn="ctr" defTabSz="912813" eaLnBrk="1" hangingPunct="1">
              <a:buFont typeface="Arial" charset="0"/>
              <a:buNone/>
            </a:pPr>
            <a:endParaRPr lang="en-US" altLang="en-US" sz="4000" b="1" smtClean="0">
              <a:solidFill>
                <a:schemeClr val="accent2"/>
              </a:solidFill>
              <a:latin typeface="Times New Roman" pitchFamily="18" charset="0"/>
              <a:cs typeface="Times New Roman" pitchFamily="18" charset="0"/>
            </a:endParaRPr>
          </a:p>
          <a:p>
            <a:pPr marL="227013" indent="-227013" algn="ctr" defTabSz="912813" eaLnBrk="1" hangingPunct="1">
              <a:buFont typeface="Arial" charset="0"/>
              <a:buNone/>
            </a:pPr>
            <a:r>
              <a:rPr lang="en-US" altLang="en-US" sz="4000" b="1" smtClean="0">
                <a:solidFill>
                  <a:schemeClr val="accent2"/>
                </a:solidFill>
                <a:latin typeface="Times New Roman" pitchFamily="18" charset="0"/>
                <a:cs typeface="Times New Roman" pitchFamily="18" charset="0"/>
              </a:rPr>
              <a:t>TRÂN TRỌNG CẢM ƠN!</a:t>
            </a:r>
          </a:p>
        </p:txBody>
      </p:sp>
    </p:spTree>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Cooking_16x9">
      <a:dk1>
        <a:srgbClr val="000000"/>
      </a:dk1>
      <a:lt1>
        <a:sysClr val="window" lastClr="FFFFFF"/>
      </a:lt1>
      <a:dk2>
        <a:srgbClr val="7F7F7F"/>
      </a:dk2>
      <a:lt2>
        <a:srgbClr val="E6E6E6"/>
      </a:lt2>
      <a:accent1>
        <a:srgbClr val="89C01C"/>
      </a:accent1>
      <a:accent2>
        <a:srgbClr val="FCB22C"/>
      </a:accent2>
      <a:accent3>
        <a:srgbClr val="FE750E"/>
      </a:accent3>
      <a:accent4>
        <a:srgbClr val="F23610"/>
      </a:accent4>
      <a:accent5>
        <a:srgbClr val="7C283A"/>
      </a:accent5>
      <a:accent6>
        <a:srgbClr val="3E7520"/>
      </a:accent6>
      <a:hlink>
        <a:srgbClr val="89C01C"/>
      </a:hlink>
      <a:folHlink>
        <a:srgbClr val="A6A6A6"/>
      </a:folHlink>
    </a:clrScheme>
    <a:fontScheme name="Constantia">
      <a:maj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gradFill rotWithShape="1">
          <a:gsLst>
            <a:gs pos="0">
              <a:schemeClr val="phClr">
                <a:tint val="50000"/>
                <a:satMod val="180000"/>
              </a:schemeClr>
            </a:gs>
            <a:gs pos="100000">
              <a:schemeClr val="phClr">
                <a:shade val="45000"/>
                <a:satMod val="120000"/>
              </a:schemeClr>
            </a:gs>
          </a:gsLst>
          <a:path path="circle">
            <a:fillToRect l="180000" t="50000" b="50000"/>
          </a:path>
        </a:gradFill>
      </a:bgFillStyleLst>
    </a:fmtScheme>
  </a:themeElements>
  <a:objectDefaults/>
  <a:extraClrSchemeLst/>
</a:theme>
</file>

<file path=ppt/theme/theme3.xml><?xml version="1.0" encoding="utf-8"?>
<a:theme xmlns:a="http://schemas.openxmlformats.org/drawingml/2006/main" name="Office Theme">
  <a:themeElements>
    <a:clrScheme name="Cooking_16x9">
      <a:dk1>
        <a:srgbClr val="000000"/>
      </a:dk1>
      <a:lt1>
        <a:sysClr val="window" lastClr="FFFFFF"/>
      </a:lt1>
      <a:dk2>
        <a:srgbClr val="7F7F7F"/>
      </a:dk2>
      <a:lt2>
        <a:srgbClr val="E6E6E6"/>
      </a:lt2>
      <a:accent1>
        <a:srgbClr val="89C01C"/>
      </a:accent1>
      <a:accent2>
        <a:srgbClr val="FCB22C"/>
      </a:accent2>
      <a:accent3>
        <a:srgbClr val="FE750E"/>
      </a:accent3>
      <a:accent4>
        <a:srgbClr val="F23610"/>
      </a:accent4>
      <a:accent5>
        <a:srgbClr val="7C283A"/>
      </a:accent5>
      <a:accent6>
        <a:srgbClr val="3E7520"/>
      </a:accent6>
      <a:hlink>
        <a:srgbClr val="89C01C"/>
      </a:hlink>
      <a:folHlink>
        <a:srgbClr val="A6A6A6"/>
      </a:folHlink>
    </a:clrScheme>
    <a:fontScheme name="Constantia">
      <a:maj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gradFill rotWithShape="1">
          <a:gsLst>
            <a:gs pos="0">
              <a:schemeClr val="phClr">
                <a:tint val="50000"/>
                <a:satMod val="180000"/>
              </a:schemeClr>
            </a:gs>
            <a:gs pos="100000">
              <a:schemeClr val="phClr">
                <a:shade val="45000"/>
                <a:satMod val="120000"/>
              </a:schemeClr>
            </a:gs>
          </a:gsLst>
          <a:path path="circle">
            <a:fillToRect l="180000" t="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1001</TotalTime>
  <Words>11409</Words>
  <Application>Microsoft Office PowerPoint</Application>
  <PresentationFormat>Custom</PresentationFormat>
  <Paragraphs>343</Paragraphs>
  <Slides>94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94</vt:i4>
      </vt:variant>
    </vt:vector>
  </HeadingPairs>
  <TitlesOfParts>
    <vt:vector size="101" baseType="lpstr">
      <vt:lpstr>Arial</vt:lpstr>
      <vt:lpstr>Constantia</vt:lpstr>
      <vt:lpstr>Times New Roman</vt:lpstr>
      <vt:lpstr>Trebuchet MS</vt:lpstr>
      <vt:lpstr>Wingdings</vt:lpstr>
      <vt:lpstr>Wingdings 3</vt:lpstr>
      <vt:lpstr>Facet</vt:lpstr>
      <vt:lpstr>GIỚI THIỆU NGHỊ ĐỊNH SỐ 15/2018/NĐ-CP</vt:lpstr>
      <vt:lpstr>BỐ CỤC CỦA NGHỊ ĐỊNH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TỰ CÔNG BỐ SẢN PHẨM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THỰC PHẨM BIẾN ĐỔI GEN</vt:lpstr>
      <vt:lpstr>PowerPoint Presentation</vt:lpstr>
      <vt:lpstr>PowerPoint Presentation</vt:lpstr>
      <vt:lpstr>CẤP GIẤY CHỨNG NHẬN CƠ SỞ ĐỦ ĐIỀU KIỆN AN TOÀN THỰC PHẨM</vt:lpstr>
      <vt:lpstr>PowerPoint Presentation</vt:lpstr>
      <vt:lpstr>PowerPoint Presentation</vt:lpstr>
      <vt:lpstr>PowerPoint Presentation</vt:lpstr>
      <vt:lpstr>KIỂM TRA NHÀ NƯỚC VỀ THỰC PHẨM NHẬP KHẨU</vt:lpstr>
      <vt:lpstr>PowerPoint Presentation</vt:lpstr>
      <vt:lpstr>PowerPoint Presentation</vt:lpstr>
      <vt:lpstr>PowerPoint Presentation</vt:lpstr>
      <vt:lpstr>PowerPoint Presentation</vt:lpstr>
      <vt:lpstr>PowerPoint Presentation</vt:lpstr>
      <vt:lpstr>PowerPoint Presentation</vt:lpstr>
      <vt:lpstr>Cơ quan kiểm tra nhà nước đối với thực phẩm nhập khẩu (Điều 15)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Trình tự kiểm tra thực phẩm nhập khẩu (tiếp...)</vt:lpstr>
      <vt:lpstr>PowerPoint Presentation</vt:lpstr>
      <vt:lpstr>PowerPoint Presentation</vt:lpstr>
      <vt:lpstr>PowerPoint Presentation</vt:lpstr>
      <vt:lpstr>GHI NHÃN THỰC PHẨM</vt:lpstr>
      <vt:lpstr>PowerPoint Presentation</vt:lpstr>
      <vt:lpstr>PowerPoint Presentation</vt:lpstr>
      <vt:lpstr>PowerPoint Presentation</vt:lpstr>
      <vt:lpstr>PowerPoint Presentation</vt:lpstr>
      <vt:lpstr>QUẢNG CÁO THỰC PHẨM</vt:lpstr>
      <vt:lpstr>PowerPoint Presentation</vt:lpstr>
      <vt:lpstr>PowerPoint Presentation</vt:lpstr>
      <vt:lpstr>PowerPoint Presentation</vt:lpstr>
      <vt:lpstr>PowerPoint Presentation</vt:lpstr>
      <vt:lpstr>PowerPoint Presentation</vt:lpstr>
      <vt:lpstr>PowerPoint Presentation</vt:lpstr>
      <vt:lpstr>ĐIỀU KIỆN BẢO ĐẢM AN TOÀN THỰC PHẨM TRONG SẢN XUẤT  THỰC PHẨM BẢO VỆ SỨC KHỎE </vt:lpstr>
      <vt:lpstr>PowerPoint Presentation</vt:lpstr>
      <vt:lpstr>PowerPoint Presentation</vt:lpstr>
      <vt:lpstr>PowerPoint Presentation</vt:lpstr>
      <vt:lpstr>ĐIỀU KIỆN BẢO ĐẢM AN TOÀN THỰC PHẨM TRONG SẢN XUẤT, KINH DOANH VÀ  SỬ DỤNG PHỤ GIA THỰC PHẨM </vt:lpstr>
      <vt:lpstr>PowerPoint Presentation</vt:lpstr>
      <vt:lpstr>PowerPoint Presentation</vt:lpstr>
      <vt:lpstr>PowerPoint Presentation</vt:lpstr>
      <vt:lpstr>PowerPoint Presentation</vt:lpstr>
      <vt:lpstr>TRUY XUẤT NGUỒN GỐC THỰC PHẨM</vt:lpstr>
      <vt:lpstr>PowerPoint Presentation</vt:lpstr>
      <vt:lpstr>PHÂN CÔNG TRÁCH NHIỆM QUẢN LÝ NHÀ NƯỚC  VỀ AN TOÀN THỰC PHẨM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Trách nhiệm quản lý nhà nước của Ủy ban nhân dân cấp tỉnh  (tiếp...)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NGHỊ ĐỊNH 15/2018/nđ-cp</dc:title>
  <dc:creator>ADMIN</dc:creator>
  <cp:lastModifiedBy>PC</cp:lastModifiedBy>
  <cp:revision>103</cp:revision>
  <dcterms:created xsi:type="dcterms:W3CDTF">2018-02-21T07:13:32Z</dcterms:created>
  <dcterms:modified xsi:type="dcterms:W3CDTF">2021-06-07T08:03:47Z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CampaignTags">
    <vt:lpwstr/>
  </property>
  <property fmtid="{D5CDD505-2E9C-101B-9397-08002B2CF9AE}" pid="7" name="ScenarioTags">
    <vt:lpwstr/>
  </property>
  <property fmtid="{D5CDD505-2E9C-101B-9397-08002B2CF9AE}" pid="8" name="VSO item id">
    <vt:lpwstr/>
  </property>
  <property fmtid="{D5CDD505-2E9C-101B-9397-08002B2CF9AE}" pid="9" name="Assetid ">
    <vt:lpwstr/>
  </property>
  <property fmtid="{D5CDD505-2E9C-101B-9397-08002B2CF9AE}" pid="10" name="Item Details">
    <vt:lpwstr/>
  </property>
  <property fmtid="{D5CDD505-2E9C-101B-9397-08002B2CF9AE}" pid="11" name="Template details">
    <vt:lpwstr/>
  </property>
</Properties>
</file>